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53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61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8" r:id="rId35"/>
    <p:sldId id="309" r:id="rId36"/>
    <p:sldId id="310" r:id="rId37"/>
    <p:sldId id="311" r:id="rId38"/>
    <p:sldId id="312" r:id="rId39"/>
    <p:sldId id="316" r:id="rId40"/>
    <p:sldId id="323" r:id="rId41"/>
    <p:sldId id="325" r:id="rId42"/>
    <p:sldId id="326" r:id="rId43"/>
    <p:sldId id="327" r:id="rId44"/>
    <p:sldId id="332" r:id="rId45"/>
    <p:sldId id="334" r:id="rId46"/>
    <p:sldId id="342" r:id="rId47"/>
    <p:sldId id="347" r:id="rId48"/>
    <p:sldId id="348" r:id="rId49"/>
    <p:sldId id="349" r:id="rId50"/>
    <p:sldId id="359" r:id="rId51"/>
    <p:sldId id="360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750" autoAdjust="0"/>
    <p:restoredTop sz="94660"/>
  </p:normalViewPr>
  <p:slideViewPr>
    <p:cSldViewPr>
      <p:cViewPr varScale="1">
        <p:scale>
          <a:sx n="68" d="100"/>
          <a:sy n="68" d="100"/>
        </p:scale>
        <p:origin x="-870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8021" y="2145868"/>
            <a:ext cx="9915956" cy="1368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34159" y="3893896"/>
            <a:ext cx="8123681" cy="1002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4924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9244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7841" y="6464985"/>
            <a:ext cx="3035934" cy="184666"/>
          </a:xfrm>
        </p:spPr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8340" y="6464985"/>
            <a:ext cx="701040" cy="184666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63556" y="6464985"/>
            <a:ext cx="309033" cy="184666"/>
          </a:xfrm>
        </p:spPr>
        <p:txBody>
          <a:bodyPr/>
          <a:lstStyle>
            <a:lvl1pPr>
              <a:defRPr/>
            </a:lvl1pPr>
          </a:lstStyle>
          <a:p>
            <a:pPr marL="88900">
              <a:spcBef>
                <a:spcPts val="15"/>
              </a:spcBef>
            </a:pPr>
            <a:fld id="{81D60167-4931-47E6-BA6A-407CBD079E47}" type="slidenum">
              <a:rPr lang="en-IN" spc="-5" smtClean="0"/>
              <a:pPr marL="88900">
                <a:spcBef>
                  <a:spcPts val="15"/>
                </a:spcBef>
              </a:pPr>
              <a:t>‹#›</a:t>
            </a:fld>
            <a:endParaRPr lang="en-IN" spc="-5" dirty="0"/>
          </a:p>
        </p:txBody>
      </p:sp>
    </p:spTree>
    <p:extLst>
      <p:ext uri="{BB962C8B-B14F-4D97-AF65-F5344CB8AC3E}">
        <p14:creationId xmlns:p14="http://schemas.microsoft.com/office/powerpoint/2010/main" xmlns="" val="228366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762"/>
            <a:ext cx="12192000" cy="838200"/>
          </a:xfrm>
          <a:custGeom>
            <a:avLst/>
            <a:gdLst/>
            <a:ahLst/>
            <a:cxnLst/>
            <a:rect l="l" t="t" r="r" b="b"/>
            <a:pathLst>
              <a:path w="12192000" h="838200">
                <a:moveTo>
                  <a:pt x="12192000" y="0"/>
                </a:moveTo>
                <a:lnTo>
                  <a:pt x="0" y="0"/>
                </a:lnTo>
                <a:lnTo>
                  <a:pt x="0" y="838200"/>
                </a:lnTo>
                <a:lnTo>
                  <a:pt x="12192000" y="8382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762"/>
            <a:ext cx="12192000" cy="838200"/>
          </a:xfrm>
          <a:custGeom>
            <a:avLst/>
            <a:gdLst/>
            <a:ahLst/>
            <a:cxnLst/>
            <a:rect l="l" t="t" r="r" b="b"/>
            <a:pathLst>
              <a:path w="12192000" h="838200">
                <a:moveTo>
                  <a:pt x="0" y="838200"/>
                </a:moveTo>
                <a:lnTo>
                  <a:pt x="12192000" y="838200"/>
                </a:lnTo>
                <a:lnTo>
                  <a:pt x="12192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06327" y="117347"/>
            <a:ext cx="1024127" cy="6416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10915" y="159207"/>
            <a:ext cx="6170168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069" y="1258265"/>
            <a:ext cx="10817860" cy="4645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8340" y="6464985"/>
            <a:ext cx="70104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13-May-21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7841" y="6464985"/>
            <a:ext cx="303593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297666" y="6464985"/>
            <a:ext cx="2317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jpeg"/><Relationship Id="rId18" Type="http://schemas.openxmlformats.org/officeDocument/2006/relationships/image" Target="../media/image87.jpeg"/><Relationship Id="rId3" Type="http://schemas.openxmlformats.org/officeDocument/2006/relationships/image" Target="../media/image72.png"/><Relationship Id="rId21" Type="http://schemas.openxmlformats.org/officeDocument/2006/relationships/image" Target="../media/image5.png"/><Relationship Id="rId7" Type="http://schemas.openxmlformats.org/officeDocument/2006/relationships/image" Target="../media/image76.jpeg"/><Relationship Id="rId12" Type="http://schemas.openxmlformats.org/officeDocument/2006/relationships/image" Target="../media/image81.jpe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jpeg"/><Relationship Id="rId5" Type="http://schemas.openxmlformats.org/officeDocument/2006/relationships/image" Target="../media/image74.png"/><Relationship Id="rId15" Type="http://schemas.openxmlformats.org/officeDocument/2006/relationships/image" Target="../media/image84.jpeg"/><Relationship Id="rId10" Type="http://schemas.openxmlformats.org/officeDocument/2006/relationships/image" Target="../media/image79.jpeg"/><Relationship Id="rId19" Type="http://schemas.openxmlformats.org/officeDocument/2006/relationships/image" Target="../media/image88.jpeg"/><Relationship Id="rId4" Type="http://schemas.openxmlformats.org/officeDocument/2006/relationships/image" Target="../media/image73.png"/><Relationship Id="rId9" Type="http://schemas.openxmlformats.org/officeDocument/2006/relationships/image" Target="../media/image78.jpeg"/><Relationship Id="rId14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jpe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jpe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0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67.png"/><Relationship Id="rId21" Type="http://schemas.openxmlformats.org/officeDocument/2006/relationships/image" Target="../media/image185.png"/><Relationship Id="rId34" Type="http://schemas.openxmlformats.org/officeDocument/2006/relationships/image" Target="../media/image198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2" Type="http://schemas.openxmlformats.org/officeDocument/2006/relationships/image" Target="../media/image166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32" Type="http://schemas.openxmlformats.org/officeDocument/2006/relationships/image" Target="../media/image196.png"/><Relationship Id="rId37" Type="http://schemas.openxmlformats.org/officeDocument/2006/relationships/image" Target="../media/image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10" Type="http://schemas.openxmlformats.org/officeDocument/2006/relationships/image" Target="../media/image174.png"/><Relationship Id="rId19" Type="http://schemas.openxmlformats.org/officeDocument/2006/relationships/image" Target="../media/image183.png"/><Relationship Id="rId31" Type="http://schemas.openxmlformats.org/officeDocument/2006/relationships/image" Target="../media/image195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iotone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crwireless.com/20161018/internet-of-things/what-is-an-iot-api-tag6-tag99" TargetMode="External"/><Relationship Id="rId13" Type="http://schemas.openxmlformats.org/officeDocument/2006/relationships/hyperlink" Target="https://www.eandbsoftware.org/home-surveillance-with-facial-recognition/" TargetMode="External"/><Relationship Id="rId3" Type="http://schemas.openxmlformats.org/officeDocument/2006/relationships/hyperlink" Target="https://startupsutras.org/the-iot-stack-the-need-for-an-hourglass-architecture-605326b3c0d9" TargetMode="External"/><Relationship Id="rId7" Type="http://schemas.openxmlformats.org/officeDocument/2006/relationships/hyperlink" Target="https://www.kaaproject.org/what-is-iot-platform" TargetMode="External"/><Relationship Id="rId12" Type="http://schemas.openxmlformats.org/officeDocument/2006/relationships/hyperlink" Target="https://www.researchgate.net/figure/The-framework-of-IoT-Cloud-based-E-healthcare-system_fig1_330121419" TargetMode="External"/><Relationship Id="rId2" Type="http://schemas.openxmlformats.org/officeDocument/2006/relationships/image" Target="../media/image203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jcsse.org/published/volume5/issue8/p1-V5I8.pdf" TargetMode="External"/><Relationship Id="rId11" Type="http://schemas.openxmlformats.org/officeDocument/2006/relationships/hyperlink" Target="http://ilikesqldata.com/wp-content/uploads/2019/05/azurecomcdn.azureedge.netcfb3d8ce-9f24-4049-8683-7-1b5b3a97cb7cc71edbc3cfa3d06a94fd2b954e52.png" TargetMode="External"/><Relationship Id="rId5" Type="http://schemas.openxmlformats.org/officeDocument/2006/relationships/hyperlink" Target="https://iotforum.files.wordpress.com/2013/07/iot-a.pdf" TargetMode="External"/><Relationship Id="rId15" Type="http://schemas.openxmlformats.org/officeDocument/2006/relationships/hyperlink" Target="https://www.xenonstack.com/blog/iot-analytics-platform/" TargetMode="External"/><Relationship Id="rId10" Type="http://schemas.openxmlformats.org/officeDocument/2006/relationships/hyperlink" Target="https://iotforum.org/wp-content/uploads/2014/09/120613-IoT-A-ARM-Book-Introduction-v7.pdf" TargetMode="External"/><Relationship Id="rId4" Type="http://schemas.openxmlformats.org/officeDocument/2006/relationships/hyperlink" Target="https://link.springer.com/chapter/10.1007/978-3-642-40403-0_8" TargetMode="External"/><Relationship Id="rId9" Type="http://schemas.openxmlformats.org/officeDocument/2006/relationships/hyperlink" Target="https://en.wikipedia.org/wiki/Open_API" TargetMode="External"/><Relationship Id="rId14" Type="http://schemas.openxmlformats.org/officeDocument/2006/relationships/hyperlink" Target="https://www.arduino.cc/en/Guide/Introducti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-DAC: Centre for Development of Advanced Computing, India">
            <a:extLst>
              <a:ext uri="{FF2B5EF4-FFF2-40B4-BE49-F238E27FC236}">
                <a16:creationId xmlns:a16="http://schemas.microsoft.com/office/drawing/2014/main" xmlns="" id="{893907C1-F16B-742B-6021-DCFB5632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50476" y="1981200"/>
            <a:ext cx="6691048" cy="35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49BB8C-13AF-04E9-2C68-5D0AE5A919AD}"/>
              </a:ext>
            </a:extLst>
          </p:cNvPr>
          <p:cNvSpPr txBox="1"/>
          <p:nvPr/>
        </p:nvSpPr>
        <p:spPr>
          <a:xfrm>
            <a:off x="3810000" y="5985510"/>
            <a:ext cx="610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1: Fundamentals of Internet of Things</a:t>
            </a:r>
          </a:p>
        </p:txBody>
      </p:sp>
    </p:spTree>
    <p:extLst>
      <p:ext uri="{BB962C8B-B14F-4D97-AF65-F5344CB8AC3E}">
        <p14:creationId xmlns:p14="http://schemas.microsoft.com/office/powerpoint/2010/main" xmlns="" val="191775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0705" y="344604"/>
            <a:ext cx="54502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Data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Flow: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Sensing/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Actuation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81983" y="1041464"/>
            <a:ext cx="6085205" cy="496570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000" b="1" spc="-5" dirty="0">
                <a:latin typeface="Calibri"/>
                <a:cs typeface="Calibri"/>
              </a:rPr>
              <a:t>Sensing</a:t>
            </a:r>
            <a:r>
              <a:rPr sz="3000" b="1" spc="-1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and</a:t>
            </a:r>
            <a:r>
              <a:rPr sz="3000" b="1" spc="-2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Actuation</a:t>
            </a:r>
            <a:r>
              <a:rPr sz="3000" b="1" spc="-30" dirty="0">
                <a:latin typeface="Calibri"/>
                <a:cs typeface="Calibri"/>
              </a:rPr>
              <a:t> </a:t>
            </a:r>
            <a:r>
              <a:rPr sz="3000" b="1" spc="-5" dirty="0">
                <a:latin typeface="Calibri"/>
                <a:cs typeface="Calibri"/>
              </a:rPr>
              <a:t>Devices</a:t>
            </a: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Radio</a:t>
            </a:r>
            <a:r>
              <a:rPr sz="3000" spc="-10" dirty="0">
                <a:latin typeface="Calibri"/>
                <a:cs typeface="Calibri"/>
              </a:rPr>
              <a:t> Frequency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Identifier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(RFID)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80" dirty="0">
                <a:latin typeface="Calibri"/>
                <a:cs typeface="Calibri"/>
              </a:rPr>
              <a:t>Tag</a:t>
            </a: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Wireless </a:t>
            </a:r>
            <a:r>
              <a:rPr sz="3000" spc="-5" dirty="0">
                <a:latin typeface="Calibri"/>
                <a:cs typeface="Calibri"/>
              </a:rPr>
              <a:t>Sensor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Node</a:t>
            </a:r>
          </a:p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Mobiles/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35" dirty="0">
                <a:latin typeface="Calibri"/>
                <a:cs typeface="Calibri"/>
              </a:rPr>
              <a:t>Tablets/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PCs</a:t>
            </a: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Home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Appliances</a:t>
            </a: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GPS</a:t>
            </a: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5" dirty="0">
                <a:latin typeface="Calibri"/>
                <a:cs typeface="Calibri"/>
              </a:rPr>
              <a:t>Robots</a:t>
            </a: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Alarms/Displays/Printers/Scanners</a:t>
            </a:r>
            <a:endParaRPr sz="3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…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etc</a:t>
            </a:r>
            <a:endParaRPr sz="3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37371" y="4526301"/>
            <a:ext cx="2380615" cy="1371600"/>
            <a:chOff x="1737371" y="4526301"/>
            <a:chExt cx="2380615" cy="1371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71" y="4526301"/>
              <a:ext cx="2380464" cy="12648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3204" y="4783835"/>
              <a:ext cx="1635251" cy="11140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460" y="4544567"/>
              <a:ext cx="2304288" cy="1188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5460" y="4544567"/>
              <a:ext cx="2304415" cy="1188720"/>
            </a:xfrm>
            <a:custGeom>
              <a:avLst/>
              <a:gdLst/>
              <a:ahLst/>
              <a:cxnLst/>
              <a:rect l="l" t="t" r="r" b="b"/>
              <a:pathLst>
                <a:path w="2304415" h="1188720">
                  <a:moveTo>
                    <a:pt x="0" y="297179"/>
                  </a:moveTo>
                  <a:lnTo>
                    <a:pt x="297179" y="0"/>
                  </a:lnTo>
                  <a:lnTo>
                    <a:pt x="2304288" y="0"/>
                  </a:lnTo>
                  <a:lnTo>
                    <a:pt x="2304288" y="891539"/>
                  </a:lnTo>
                  <a:lnTo>
                    <a:pt x="2007107" y="1188719"/>
                  </a:lnTo>
                  <a:lnTo>
                    <a:pt x="0" y="1188719"/>
                  </a:lnTo>
                  <a:lnTo>
                    <a:pt x="0" y="297179"/>
                  </a:lnTo>
                  <a:close/>
                </a:path>
                <a:path w="2304415" h="1188720">
                  <a:moveTo>
                    <a:pt x="0" y="297179"/>
                  </a:moveTo>
                  <a:lnTo>
                    <a:pt x="2007107" y="297179"/>
                  </a:lnTo>
                  <a:lnTo>
                    <a:pt x="2304288" y="0"/>
                  </a:lnTo>
                </a:path>
                <a:path w="2304415" h="1188720">
                  <a:moveTo>
                    <a:pt x="2007107" y="297179"/>
                  </a:moveTo>
                  <a:lnTo>
                    <a:pt x="2007107" y="1188719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80970" y="4849495"/>
            <a:ext cx="1195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Devices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0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spc="-1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  </a:t>
            </a:r>
            <a:r>
              <a:rPr sz="1800" spc="-10" dirty="0">
                <a:latin typeface="Calibri"/>
                <a:cs typeface="Calibri"/>
              </a:rPr>
              <a:t>gathering)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728216" y="3593591"/>
            <a:ext cx="2399030" cy="1283335"/>
            <a:chOff x="1728216" y="3593591"/>
            <a:chExt cx="2399030" cy="12833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216" y="3593591"/>
              <a:ext cx="2398776" cy="12832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9656" y="4113275"/>
              <a:ext cx="1917192" cy="5882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75460" y="3918203"/>
              <a:ext cx="2007235" cy="891540"/>
            </a:xfrm>
            <a:custGeom>
              <a:avLst/>
              <a:gdLst/>
              <a:ahLst/>
              <a:cxnLst/>
              <a:rect l="l" t="t" r="r" b="b"/>
              <a:pathLst>
                <a:path w="2007235" h="891539">
                  <a:moveTo>
                    <a:pt x="2007108" y="0"/>
                  </a:moveTo>
                  <a:lnTo>
                    <a:pt x="0" y="0"/>
                  </a:lnTo>
                  <a:lnTo>
                    <a:pt x="0" y="891540"/>
                  </a:lnTo>
                  <a:lnTo>
                    <a:pt x="2007108" y="891540"/>
                  </a:lnTo>
                  <a:lnTo>
                    <a:pt x="2007108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82567" y="3621023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80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75460" y="3621023"/>
              <a:ext cx="2304415" cy="297180"/>
            </a:xfrm>
            <a:custGeom>
              <a:avLst/>
              <a:gdLst/>
              <a:ahLst/>
              <a:cxnLst/>
              <a:rect l="l" t="t" r="r" b="b"/>
              <a:pathLst>
                <a:path w="2304415" h="297179">
                  <a:moveTo>
                    <a:pt x="2304288" y="0"/>
                  </a:moveTo>
                  <a:lnTo>
                    <a:pt x="297179" y="0"/>
                  </a:lnTo>
                  <a:lnTo>
                    <a:pt x="0" y="297180"/>
                  </a:lnTo>
                  <a:lnTo>
                    <a:pt x="2007107" y="297180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75460" y="3621023"/>
              <a:ext cx="2304415" cy="1188720"/>
            </a:xfrm>
            <a:custGeom>
              <a:avLst/>
              <a:gdLst/>
              <a:ahLst/>
              <a:cxnLst/>
              <a:rect l="l" t="t" r="r" b="b"/>
              <a:pathLst>
                <a:path w="2304415" h="1188720">
                  <a:moveTo>
                    <a:pt x="0" y="297180"/>
                  </a:moveTo>
                  <a:lnTo>
                    <a:pt x="297179" y="0"/>
                  </a:lnTo>
                  <a:lnTo>
                    <a:pt x="2304288" y="0"/>
                  </a:lnTo>
                  <a:lnTo>
                    <a:pt x="2304288" y="891539"/>
                  </a:lnTo>
                  <a:lnTo>
                    <a:pt x="2007107" y="1188720"/>
                  </a:lnTo>
                  <a:lnTo>
                    <a:pt x="0" y="1188720"/>
                  </a:lnTo>
                  <a:lnTo>
                    <a:pt x="0" y="297180"/>
                  </a:lnTo>
                  <a:close/>
                </a:path>
                <a:path w="2304415" h="1188720">
                  <a:moveTo>
                    <a:pt x="0" y="297180"/>
                  </a:moveTo>
                  <a:lnTo>
                    <a:pt x="2007107" y="297180"/>
                  </a:lnTo>
                  <a:lnTo>
                    <a:pt x="2304288" y="0"/>
                  </a:lnTo>
                </a:path>
                <a:path w="2304415" h="1188720">
                  <a:moveTo>
                    <a:pt x="2007107" y="297180"/>
                  </a:moveTo>
                  <a:lnTo>
                    <a:pt x="2007107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41702" y="4160011"/>
            <a:ext cx="16725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94B3D6"/>
                </a:solidFill>
                <a:latin typeface="Calibri"/>
                <a:cs typeface="Calibri"/>
              </a:rPr>
              <a:t>Network</a:t>
            </a:r>
            <a:r>
              <a:rPr sz="1200" spc="-2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/</a:t>
            </a:r>
            <a:r>
              <a:rPr sz="1200" spc="-3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94B3D6"/>
                </a:solidFill>
                <a:latin typeface="Calibri"/>
                <a:cs typeface="Calibri"/>
              </a:rPr>
              <a:t>Communication </a:t>
            </a:r>
            <a:r>
              <a:rPr sz="1200" spc="-254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(Data</a:t>
            </a:r>
            <a:r>
              <a:rPr sz="1200" spc="-20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Transmission</a:t>
            </a:r>
            <a:r>
              <a:rPr sz="1200" spc="-1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728216" y="2670048"/>
            <a:ext cx="2399030" cy="1282065"/>
            <a:chOff x="1728216" y="2670048"/>
            <a:chExt cx="2399030" cy="128206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216" y="2670048"/>
              <a:ext cx="2398776" cy="12816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432" y="3281172"/>
              <a:ext cx="1693164" cy="4053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75460" y="2994279"/>
              <a:ext cx="2007870" cy="890905"/>
            </a:xfrm>
            <a:custGeom>
              <a:avLst/>
              <a:gdLst/>
              <a:ahLst/>
              <a:cxnLst/>
              <a:rect l="l" t="t" r="r" b="b"/>
              <a:pathLst>
                <a:path w="2007870" h="890904">
                  <a:moveTo>
                    <a:pt x="2007489" y="0"/>
                  </a:moveTo>
                  <a:lnTo>
                    <a:pt x="0" y="0"/>
                  </a:lnTo>
                  <a:lnTo>
                    <a:pt x="0" y="890397"/>
                  </a:lnTo>
                  <a:lnTo>
                    <a:pt x="2007489" y="890397"/>
                  </a:lnTo>
                  <a:lnTo>
                    <a:pt x="2007489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82948" y="2697480"/>
              <a:ext cx="297180" cy="1187450"/>
            </a:xfrm>
            <a:custGeom>
              <a:avLst/>
              <a:gdLst/>
              <a:ahLst/>
              <a:cxnLst/>
              <a:rect l="l" t="t" r="r" b="b"/>
              <a:pathLst>
                <a:path w="297179" h="1187450">
                  <a:moveTo>
                    <a:pt x="296799" y="0"/>
                  </a:moveTo>
                  <a:lnTo>
                    <a:pt x="0" y="296799"/>
                  </a:lnTo>
                  <a:lnTo>
                    <a:pt x="0" y="1187196"/>
                  </a:lnTo>
                  <a:lnTo>
                    <a:pt x="296799" y="890397"/>
                  </a:lnTo>
                  <a:lnTo>
                    <a:pt x="296799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75460" y="2697480"/>
              <a:ext cx="2304415" cy="297180"/>
            </a:xfrm>
            <a:custGeom>
              <a:avLst/>
              <a:gdLst/>
              <a:ahLst/>
              <a:cxnLst/>
              <a:rect l="l" t="t" r="r" b="b"/>
              <a:pathLst>
                <a:path w="2304415" h="297180">
                  <a:moveTo>
                    <a:pt x="2304288" y="0"/>
                  </a:moveTo>
                  <a:lnTo>
                    <a:pt x="296798" y="0"/>
                  </a:lnTo>
                  <a:lnTo>
                    <a:pt x="0" y="296799"/>
                  </a:lnTo>
                  <a:lnTo>
                    <a:pt x="2007489" y="296799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75460" y="2697480"/>
              <a:ext cx="2304415" cy="1187450"/>
            </a:xfrm>
            <a:custGeom>
              <a:avLst/>
              <a:gdLst/>
              <a:ahLst/>
              <a:cxnLst/>
              <a:rect l="l" t="t" r="r" b="b"/>
              <a:pathLst>
                <a:path w="2304415" h="1187450">
                  <a:moveTo>
                    <a:pt x="0" y="296799"/>
                  </a:moveTo>
                  <a:lnTo>
                    <a:pt x="296798" y="0"/>
                  </a:lnTo>
                  <a:lnTo>
                    <a:pt x="2304288" y="0"/>
                  </a:lnTo>
                  <a:lnTo>
                    <a:pt x="2304288" y="890397"/>
                  </a:lnTo>
                  <a:lnTo>
                    <a:pt x="2007489" y="1187196"/>
                  </a:lnTo>
                  <a:lnTo>
                    <a:pt x="0" y="1187196"/>
                  </a:lnTo>
                  <a:lnTo>
                    <a:pt x="0" y="296799"/>
                  </a:lnTo>
                  <a:close/>
                </a:path>
                <a:path w="2304415" h="1187450">
                  <a:moveTo>
                    <a:pt x="0" y="296799"/>
                  </a:moveTo>
                  <a:lnTo>
                    <a:pt x="2007489" y="296799"/>
                  </a:lnTo>
                  <a:lnTo>
                    <a:pt x="2304288" y="0"/>
                  </a:lnTo>
                </a:path>
                <a:path w="2304415" h="1187450">
                  <a:moveTo>
                    <a:pt x="2007489" y="296799"/>
                  </a:moveTo>
                  <a:lnTo>
                    <a:pt x="2007489" y="1187196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054479" y="3327019"/>
            <a:ext cx="1449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n</a:t>
            </a:r>
            <a:r>
              <a:rPr sz="1200" spc="-20" dirty="0">
                <a:solidFill>
                  <a:srgbClr val="94B3D6"/>
                </a:solidFill>
                <a:latin typeface="Calibri"/>
                <a:cs typeface="Calibri"/>
              </a:rPr>
              <a:t>f</a:t>
            </a:r>
            <a:r>
              <a:rPr sz="1200" spc="-5" dirty="0">
                <a:solidFill>
                  <a:srgbClr val="94B3D6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rm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tion</a:t>
            </a:r>
            <a:r>
              <a:rPr sz="1200" spc="-2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94B3D6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94B3D6"/>
                </a:solidFill>
                <a:latin typeface="Calibri"/>
                <a:cs typeface="Calibri"/>
              </a:rPr>
              <a:t>ocessi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28216" y="1744979"/>
            <a:ext cx="2399030" cy="1283335"/>
            <a:chOff x="1728216" y="1744979"/>
            <a:chExt cx="2399030" cy="128333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216" y="1744979"/>
              <a:ext cx="2398776" cy="12832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6816" y="2357627"/>
              <a:ext cx="1644395" cy="4053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775460" y="2069591"/>
              <a:ext cx="2007235" cy="891540"/>
            </a:xfrm>
            <a:custGeom>
              <a:avLst/>
              <a:gdLst/>
              <a:ahLst/>
              <a:cxnLst/>
              <a:rect l="l" t="t" r="r" b="b"/>
              <a:pathLst>
                <a:path w="2007235" h="891539">
                  <a:moveTo>
                    <a:pt x="2007108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2007108" y="891539"/>
                  </a:lnTo>
                  <a:lnTo>
                    <a:pt x="2007108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82567" y="1772411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75460" y="1772411"/>
              <a:ext cx="2304415" cy="297180"/>
            </a:xfrm>
            <a:custGeom>
              <a:avLst/>
              <a:gdLst/>
              <a:ahLst/>
              <a:cxnLst/>
              <a:rect l="l" t="t" r="r" b="b"/>
              <a:pathLst>
                <a:path w="2304415" h="297180">
                  <a:moveTo>
                    <a:pt x="2304288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2007107" y="297179"/>
                  </a:lnTo>
                  <a:lnTo>
                    <a:pt x="2304288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5460" y="1772411"/>
              <a:ext cx="2304415" cy="1188720"/>
            </a:xfrm>
            <a:custGeom>
              <a:avLst/>
              <a:gdLst/>
              <a:ahLst/>
              <a:cxnLst/>
              <a:rect l="l" t="t" r="r" b="b"/>
              <a:pathLst>
                <a:path w="2304415" h="1188720">
                  <a:moveTo>
                    <a:pt x="0" y="297179"/>
                  </a:moveTo>
                  <a:lnTo>
                    <a:pt x="297179" y="0"/>
                  </a:lnTo>
                  <a:lnTo>
                    <a:pt x="2304288" y="0"/>
                  </a:lnTo>
                  <a:lnTo>
                    <a:pt x="2304288" y="891539"/>
                  </a:lnTo>
                  <a:lnTo>
                    <a:pt x="2007107" y="1188720"/>
                  </a:lnTo>
                  <a:lnTo>
                    <a:pt x="0" y="1188720"/>
                  </a:lnTo>
                  <a:lnTo>
                    <a:pt x="0" y="297179"/>
                  </a:lnTo>
                  <a:close/>
                </a:path>
                <a:path w="2304415" h="1188720">
                  <a:moveTo>
                    <a:pt x="0" y="297179"/>
                  </a:moveTo>
                  <a:lnTo>
                    <a:pt x="2007107" y="297179"/>
                  </a:lnTo>
                  <a:lnTo>
                    <a:pt x="2304288" y="0"/>
                  </a:lnTo>
                </a:path>
                <a:path w="2304415" h="1188720">
                  <a:moveTo>
                    <a:pt x="2007107" y="297179"/>
                  </a:moveTo>
                  <a:lnTo>
                    <a:pt x="2007107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078863" y="2402840"/>
            <a:ext cx="1400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nt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eg</a:t>
            </a:r>
            <a:r>
              <a:rPr sz="1200" spc="-25" dirty="0">
                <a:solidFill>
                  <a:srgbClr val="94B3D6"/>
                </a:solidFill>
                <a:latin typeface="Calibri"/>
                <a:cs typeface="Calibri"/>
              </a:rPr>
              <a:t>r</a:t>
            </a:r>
            <a:r>
              <a:rPr sz="12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ed</a:t>
            </a:r>
            <a:r>
              <a:rPr sz="1200" spc="-3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94B3D6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pli</a:t>
            </a:r>
            <a:r>
              <a:rPr sz="1200" spc="-15" dirty="0">
                <a:solidFill>
                  <a:srgbClr val="94B3D6"/>
                </a:solidFill>
                <a:latin typeface="Calibri"/>
                <a:cs typeface="Calibri"/>
              </a:rPr>
              <a:t>ca</a:t>
            </a:r>
            <a:r>
              <a:rPr sz="1200" dirty="0">
                <a:solidFill>
                  <a:srgbClr val="94B3D6"/>
                </a:solidFill>
                <a:latin typeface="Calibri"/>
                <a:cs typeface="Calibri"/>
              </a:rPr>
              <a:t>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CA99665E-679E-FA43-2FDD-3B8657824E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4253" y="328777"/>
            <a:ext cx="6510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Data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Flow: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Network/Communication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75150" y="1034453"/>
            <a:ext cx="5965190" cy="285559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200" b="1" spc="-5" dirty="0">
                <a:latin typeface="Calibri"/>
                <a:cs typeface="Calibri"/>
              </a:rPr>
              <a:t>Communication</a:t>
            </a:r>
            <a:r>
              <a:rPr sz="3200" b="1" spc="-4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Technologies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Internet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Wired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  <a:tab pos="1955164" algn="l"/>
                <a:tab pos="3563620" algn="l"/>
                <a:tab pos="4526915" algn="l"/>
              </a:tabLst>
            </a:pPr>
            <a:r>
              <a:rPr sz="3200" dirty="0">
                <a:latin typeface="Calibri"/>
                <a:cs typeface="Calibri"/>
              </a:rPr>
              <a:t>Wi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eless	</a:t>
            </a:r>
            <a:r>
              <a:rPr sz="3200" spc="-6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sona</a:t>
            </a:r>
            <a:r>
              <a:rPr sz="3200" dirty="0">
                <a:latin typeface="Calibri"/>
                <a:cs typeface="Calibri"/>
              </a:rPr>
              <a:t>l	A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ea	N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4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k  </a:t>
            </a:r>
            <a:r>
              <a:rPr sz="3200" spc="-45" dirty="0">
                <a:latin typeface="Calibri"/>
                <a:cs typeface="Calibri"/>
              </a:rPr>
              <a:t>(WPAN)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5150" y="3961638"/>
            <a:ext cx="4156075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  <a:tab pos="2145665" algn="l"/>
                <a:tab pos="3373120" algn="l"/>
              </a:tabLst>
            </a:pPr>
            <a:r>
              <a:rPr sz="3200" dirty="0">
                <a:latin typeface="Calibri"/>
                <a:cs typeface="Calibri"/>
              </a:rPr>
              <a:t>Wi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eless	</a:t>
            </a:r>
            <a:r>
              <a:rPr sz="3200" spc="-5" dirty="0">
                <a:latin typeface="Calibri"/>
                <a:cs typeface="Calibri"/>
              </a:rPr>
              <a:t>Lo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	A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ea  </a:t>
            </a:r>
            <a:r>
              <a:rPr sz="3200" spc="-5" dirty="0">
                <a:latin typeface="Calibri"/>
                <a:cs typeface="Calibri"/>
              </a:rPr>
              <a:t>(WLAN)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Cellular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…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etc.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8094" y="3961638"/>
            <a:ext cx="14528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N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t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ork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37342" y="4526301"/>
            <a:ext cx="2309495" cy="1371600"/>
            <a:chOff x="1737342" y="4526301"/>
            <a:chExt cx="2309495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42" y="4526301"/>
              <a:ext cx="2308895" cy="12648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627" y="4783835"/>
              <a:ext cx="1635252" cy="11140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75459" y="4841747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935480" y="891539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0939" y="4544567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19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5459" y="4544567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660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1935479" y="29717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5459" y="4544567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19"/>
                  </a:lnTo>
                  <a:lnTo>
                    <a:pt x="0" y="1188719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19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44648" y="4849495"/>
            <a:ext cx="1195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Devices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94B3D6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 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gathering)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28216" y="3593591"/>
            <a:ext cx="2327275" cy="1283335"/>
            <a:chOff x="1728216" y="3593591"/>
            <a:chExt cx="2327275" cy="128333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3593591"/>
              <a:ext cx="2327148" cy="12832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5752" y="3995927"/>
              <a:ext cx="1831848" cy="8397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5460" y="3621023"/>
              <a:ext cx="2232660" cy="118872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75460" y="3621023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80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80"/>
                  </a:lnTo>
                  <a:close/>
                </a:path>
                <a:path w="2232660" h="1188720">
                  <a:moveTo>
                    <a:pt x="0" y="297180"/>
                  </a:moveTo>
                  <a:lnTo>
                    <a:pt x="1935479" y="297180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80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93773" y="4062476"/>
            <a:ext cx="1496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7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Network </a:t>
            </a:r>
            <a:r>
              <a:rPr sz="1800" dirty="0">
                <a:latin typeface="Calibri"/>
                <a:cs typeface="Calibri"/>
              </a:rPr>
              <a:t>/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</a:t>
            </a:r>
            <a:r>
              <a:rPr sz="1800" spc="5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ni</a:t>
            </a:r>
            <a:r>
              <a:rPr sz="1800" spc="-25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28216" y="2670048"/>
            <a:ext cx="2327275" cy="1282065"/>
            <a:chOff x="1728216" y="2670048"/>
            <a:chExt cx="2327275" cy="128206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216" y="2670048"/>
              <a:ext cx="2327148" cy="12816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1680" y="3072384"/>
              <a:ext cx="1513332" cy="839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75460" y="2994279"/>
              <a:ext cx="1936114" cy="890905"/>
            </a:xfrm>
            <a:custGeom>
              <a:avLst/>
              <a:gdLst/>
              <a:ahLst/>
              <a:cxnLst/>
              <a:rect l="l" t="t" r="r" b="b"/>
              <a:pathLst>
                <a:path w="1936114" h="890904">
                  <a:moveTo>
                    <a:pt x="1935861" y="0"/>
                  </a:moveTo>
                  <a:lnTo>
                    <a:pt x="0" y="0"/>
                  </a:lnTo>
                  <a:lnTo>
                    <a:pt x="0" y="890397"/>
                  </a:lnTo>
                  <a:lnTo>
                    <a:pt x="1935861" y="890397"/>
                  </a:lnTo>
                  <a:lnTo>
                    <a:pt x="1935861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11320" y="2697480"/>
              <a:ext cx="297180" cy="1187450"/>
            </a:xfrm>
            <a:custGeom>
              <a:avLst/>
              <a:gdLst/>
              <a:ahLst/>
              <a:cxnLst/>
              <a:rect l="l" t="t" r="r" b="b"/>
              <a:pathLst>
                <a:path w="297179" h="1187450">
                  <a:moveTo>
                    <a:pt x="296799" y="0"/>
                  </a:moveTo>
                  <a:lnTo>
                    <a:pt x="0" y="296799"/>
                  </a:lnTo>
                  <a:lnTo>
                    <a:pt x="0" y="1187196"/>
                  </a:lnTo>
                  <a:lnTo>
                    <a:pt x="296799" y="890397"/>
                  </a:lnTo>
                  <a:lnTo>
                    <a:pt x="296799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75460" y="2697480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80">
                  <a:moveTo>
                    <a:pt x="2232660" y="0"/>
                  </a:moveTo>
                  <a:lnTo>
                    <a:pt x="296798" y="0"/>
                  </a:lnTo>
                  <a:lnTo>
                    <a:pt x="0" y="296799"/>
                  </a:lnTo>
                  <a:lnTo>
                    <a:pt x="1935861" y="29679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75460" y="2697480"/>
              <a:ext cx="2232660" cy="1187450"/>
            </a:xfrm>
            <a:custGeom>
              <a:avLst/>
              <a:gdLst/>
              <a:ahLst/>
              <a:cxnLst/>
              <a:rect l="l" t="t" r="r" b="b"/>
              <a:pathLst>
                <a:path w="2232660" h="1187450">
                  <a:moveTo>
                    <a:pt x="0" y="296799"/>
                  </a:moveTo>
                  <a:lnTo>
                    <a:pt x="296798" y="0"/>
                  </a:lnTo>
                  <a:lnTo>
                    <a:pt x="2232660" y="0"/>
                  </a:lnTo>
                  <a:lnTo>
                    <a:pt x="2232660" y="890397"/>
                  </a:lnTo>
                  <a:lnTo>
                    <a:pt x="1935861" y="1187196"/>
                  </a:lnTo>
                  <a:lnTo>
                    <a:pt x="0" y="1187196"/>
                  </a:lnTo>
                  <a:lnTo>
                    <a:pt x="0" y="296799"/>
                  </a:lnTo>
                  <a:close/>
                </a:path>
                <a:path w="2232660" h="1187450">
                  <a:moveTo>
                    <a:pt x="0" y="296799"/>
                  </a:moveTo>
                  <a:lnTo>
                    <a:pt x="1935861" y="296799"/>
                  </a:lnTo>
                  <a:lnTo>
                    <a:pt x="2232660" y="0"/>
                  </a:lnTo>
                </a:path>
                <a:path w="2232660" h="1187450">
                  <a:moveTo>
                    <a:pt x="1935861" y="296799"/>
                  </a:moveTo>
                  <a:lnTo>
                    <a:pt x="1935861" y="1187196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79701" y="3138042"/>
            <a:ext cx="1127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28216" y="1744979"/>
            <a:ext cx="2327275" cy="1283335"/>
            <a:chOff x="1728216" y="1744979"/>
            <a:chExt cx="2327275" cy="1283335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216" y="1744979"/>
              <a:ext cx="2327148" cy="1283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7588" y="2148839"/>
              <a:ext cx="1417319" cy="8397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775460" y="2069591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935480" y="891539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10939" y="1772411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75460" y="1772411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80">
                  <a:moveTo>
                    <a:pt x="2232660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1935479" y="29717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75460" y="1772411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205608" y="2213864"/>
            <a:ext cx="1073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Integrated </a:t>
            </a:r>
            <a:r>
              <a:rPr sz="1800" spc="-39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Ap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li</a:t>
            </a:r>
            <a:r>
              <a:rPr sz="1800" spc="-20" dirty="0">
                <a:solidFill>
                  <a:srgbClr val="94B3D6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0B72EC2-3574-C7EE-2F14-3959E963B2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6247" y="6096"/>
            <a:ext cx="6731508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5897" y="121107"/>
            <a:ext cx="62198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Data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Flow: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Information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03014" y="1020826"/>
            <a:ext cx="69557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0" dirty="0">
                <a:latin typeface="Calibri"/>
                <a:cs typeface="Calibri"/>
              </a:rPr>
              <a:t>Information</a:t>
            </a:r>
            <a:r>
              <a:rPr sz="2700" b="1" spc="-5" dirty="0">
                <a:latin typeface="Calibri"/>
                <a:cs typeface="Calibri"/>
              </a:rPr>
              <a:t> Processing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technologies</a:t>
            </a:r>
            <a:r>
              <a:rPr sz="2700" b="1" spc="10" dirty="0">
                <a:latin typeface="Calibri"/>
                <a:cs typeface="Calibri"/>
              </a:rPr>
              <a:t> </a:t>
            </a:r>
            <a:r>
              <a:rPr sz="2700" b="1" dirty="0">
                <a:latin typeface="Calibri"/>
                <a:cs typeface="Calibri"/>
              </a:rPr>
              <a:t>and</a:t>
            </a:r>
            <a:r>
              <a:rPr sz="2700" b="1" spc="5" dirty="0">
                <a:latin typeface="Calibri"/>
                <a:cs typeface="Calibri"/>
              </a:rPr>
              <a:t> </a:t>
            </a:r>
            <a:r>
              <a:rPr sz="2700" b="1" spc="-10" dirty="0">
                <a:latin typeface="Calibri"/>
                <a:cs typeface="Calibri"/>
              </a:rPr>
              <a:t>entities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014" y="1432687"/>
            <a:ext cx="4117975" cy="484060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Data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Centers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Servers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Big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Data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Cloud</a:t>
            </a:r>
            <a:r>
              <a:rPr sz="2700" spc="-4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Computing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Search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Engines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Information</a:t>
            </a:r>
            <a:r>
              <a:rPr sz="2700" spc="-1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Security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Artificial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Intelligence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Intelligent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Decision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making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…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etc.</a:t>
            </a:r>
            <a:endParaRPr sz="27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37342" y="4526301"/>
            <a:ext cx="2309495" cy="1371600"/>
            <a:chOff x="1737342" y="4526301"/>
            <a:chExt cx="2309495" cy="13716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342" y="4526301"/>
              <a:ext cx="2308895" cy="12648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6627" y="4783835"/>
              <a:ext cx="1635252" cy="11140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5459" y="4841747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935480" y="891539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10939" y="4544567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19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5459" y="4544567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660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1935479" y="29717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5459" y="4544567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19"/>
                  </a:lnTo>
                  <a:lnTo>
                    <a:pt x="0" y="1188719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19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44648" y="4849495"/>
            <a:ext cx="1195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Devices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94B3D6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 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gathering)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28216" y="3593591"/>
            <a:ext cx="2327275" cy="1283335"/>
            <a:chOff x="1728216" y="3593591"/>
            <a:chExt cx="2327275" cy="128333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216" y="3593591"/>
              <a:ext cx="2327148" cy="12832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5752" y="3995927"/>
              <a:ext cx="1831848" cy="8397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75460" y="3918203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40"/>
                  </a:lnTo>
                  <a:lnTo>
                    <a:pt x="1935480" y="891540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10939" y="3621023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80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5460" y="3621023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660" y="0"/>
                  </a:moveTo>
                  <a:lnTo>
                    <a:pt x="297179" y="0"/>
                  </a:lnTo>
                  <a:lnTo>
                    <a:pt x="0" y="297180"/>
                  </a:lnTo>
                  <a:lnTo>
                    <a:pt x="1935479" y="297180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75460" y="3621023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80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80"/>
                  </a:lnTo>
                  <a:close/>
                </a:path>
                <a:path w="2232660" h="1188720">
                  <a:moveTo>
                    <a:pt x="0" y="297180"/>
                  </a:moveTo>
                  <a:lnTo>
                    <a:pt x="1935479" y="297180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80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93773" y="4062476"/>
            <a:ext cx="1496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7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Network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/ 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Comm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ni</a:t>
            </a:r>
            <a:r>
              <a:rPr sz="1800" spc="-25" dirty="0">
                <a:solidFill>
                  <a:srgbClr val="94B3D6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28216" y="2670048"/>
            <a:ext cx="2327275" cy="1282065"/>
            <a:chOff x="1728216" y="2670048"/>
            <a:chExt cx="2327275" cy="128206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216" y="2670048"/>
              <a:ext cx="2327148" cy="12816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11680" y="3072384"/>
              <a:ext cx="1513332" cy="8397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75460" y="2697480"/>
              <a:ext cx="2232660" cy="11871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75460" y="2697480"/>
              <a:ext cx="2232660" cy="1187450"/>
            </a:xfrm>
            <a:custGeom>
              <a:avLst/>
              <a:gdLst/>
              <a:ahLst/>
              <a:cxnLst/>
              <a:rect l="l" t="t" r="r" b="b"/>
              <a:pathLst>
                <a:path w="2232660" h="1187450">
                  <a:moveTo>
                    <a:pt x="0" y="296799"/>
                  </a:moveTo>
                  <a:lnTo>
                    <a:pt x="296798" y="0"/>
                  </a:lnTo>
                  <a:lnTo>
                    <a:pt x="2232660" y="0"/>
                  </a:lnTo>
                  <a:lnTo>
                    <a:pt x="2232660" y="890397"/>
                  </a:lnTo>
                  <a:lnTo>
                    <a:pt x="1935861" y="1187196"/>
                  </a:lnTo>
                  <a:lnTo>
                    <a:pt x="0" y="1187196"/>
                  </a:lnTo>
                  <a:lnTo>
                    <a:pt x="0" y="296799"/>
                  </a:lnTo>
                  <a:close/>
                </a:path>
                <a:path w="2232660" h="1187450">
                  <a:moveTo>
                    <a:pt x="0" y="296799"/>
                  </a:moveTo>
                  <a:lnTo>
                    <a:pt x="1935861" y="296799"/>
                  </a:lnTo>
                  <a:lnTo>
                    <a:pt x="2232660" y="0"/>
                  </a:lnTo>
                </a:path>
                <a:path w="2232660" h="1187450">
                  <a:moveTo>
                    <a:pt x="1935861" y="296799"/>
                  </a:moveTo>
                  <a:lnTo>
                    <a:pt x="1935861" y="1187196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79701" y="3138042"/>
            <a:ext cx="1127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28216" y="1744979"/>
            <a:ext cx="2327275" cy="1283335"/>
            <a:chOff x="1728216" y="1744979"/>
            <a:chExt cx="2327275" cy="128333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8216" y="1744979"/>
              <a:ext cx="2327148" cy="1283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7588" y="2148839"/>
              <a:ext cx="1417319" cy="839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775460" y="2069591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935480" y="891539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10939" y="1772411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75460" y="1772411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80">
                  <a:moveTo>
                    <a:pt x="2232660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1935479" y="29717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75460" y="1772411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205608" y="2213864"/>
            <a:ext cx="1073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Integrated </a:t>
            </a:r>
            <a:r>
              <a:rPr sz="1800" spc="-39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Ap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li</a:t>
            </a:r>
            <a:r>
              <a:rPr sz="1800" spc="-20" dirty="0">
                <a:solidFill>
                  <a:srgbClr val="94B3D6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5884F05-2838-AF78-5E83-DF04DE5DA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6752" y="164972"/>
            <a:ext cx="6239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Data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Flow: </a:t>
            </a:r>
            <a:r>
              <a:rPr spc="-10" dirty="0">
                <a:solidFill>
                  <a:schemeClr val="tx1"/>
                </a:solidFill>
              </a:rPr>
              <a:t>Integrated </a:t>
            </a:r>
            <a:r>
              <a:rPr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7159" y="907669"/>
            <a:ext cx="4441825" cy="50565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3000" b="1" spc="-20" dirty="0">
                <a:latin typeface="Calibri"/>
                <a:cs typeface="Calibri"/>
              </a:rPr>
              <a:t>Integrated</a:t>
            </a:r>
            <a:r>
              <a:rPr sz="3000" b="1" spc="-45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IoT</a:t>
            </a:r>
            <a:r>
              <a:rPr sz="3000" b="1" spc="-25" dirty="0">
                <a:latin typeface="Calibri"/>
                <a:cs typeface="Calibri"/>
              </a:rPr>
              <a:t> </a:t>
            </a:r>
            <a:r>
              <a:rPr sz="3000" b="1" spc="-10" dirty="0">
                <a:latin typeface="Calibri"/>
                <a:cs typeface="Calibri"/>
              </a:rPr>
              <a:t>Applications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Building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Grid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City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Healthcare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Transport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Smart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Logistics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20" dirty="0">
                <a:latin typeface="Calibri"/>
                <a:cs typeface="Calibri"/>
              </a:rPr>
              <a:t>Environmental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Monitoring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Big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Data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Cloud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Computing</a:t>
            </a:r>
            <a:endParaRPr sz="3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37342" y="4526301"/>
            <a:ext cx="2309495" cy="1371600"/>
            <a:chOff x="1737342" y="4526301"/>
            <a:chExt cx="2309495" cy="1371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42" y="4526301"/>
              <a:ext cx="2308895" cy="12648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6627" y="4783835"/>
              <a:ext cx="1635252" cy="11140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75459" y="4841747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39"/>
                  </a:lnTo>
                  <a:lnTo>
                    <a:pt x="1935480" y="891539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10939" y="4544567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79"/>
                  </a:lnTo>
                  <a:lnTo>
                    <a:pt x="0" y="1188719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5459" y="4544567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660" y="0"/>
                  </a:moveTo>
                  <a:lnTo>
                    <a:pt x="297179" y="0"/>
                  </a:lnTo>
                  <a:lnTo>
                    <a:pt x="0" y="297179"/>
                  </a:lnTo>
                  <a:lnTo>
                    <a:pt x="1935479" y="29717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5459" y="4544567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19"/>
                  </a:lnTo>
                  <a:lnTo>
                    <a:pt x="0" y="1188719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19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44648" y="4849495"/>
            <a:ext cx="119570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Devices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n</a:t>
            </a:r>
            <a:r>
              <a:rPr sz="1800" spc="-35" dirty="0">
                <a:solidFill>
                  <a:srgbClr val="94B3D6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m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  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gathering)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28216" y="3593591"/>
            <a:ext cx="2327275" cy="1283335"/>
            <a:chOff x="1728216" y="3593591"/>
            <a:chExt cx="2327275" cy="128333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8216" y="3593591"/>
              <a:ext cx="2327148" cy="12832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5752" y="3995927"/>
              <a:ext cx="1831848" cy="8397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75460" y="3918203"/>
              <a:ext cx="1935480" cy="891540"/>
            </a:xfrm>
            <a:custGeom>
              <a:avLst/>
              <a:gdLst/>
              <a:ahLst/>
              <a:cxnLst/>
              <a:rect l="l" t="t" r="r" b="b"/>
              <a:pathLst>
                <a:path w="1935479" h="891539">
                  <a:moveTo>
                    <a:pt x="1935480" y="0"/>
                  </a:moveTo>
                  <a:lnTo>
                    <a:pt x="0" y="0"/>
                  </a:lnTo>
                  <a:lnTo>
                    <a:pt x="0" y="891540"/>
                  </a:lnTo>
                  <a:lnTo>
                    <a:pt x="1935480" y="891540"/>
                  </a:lnTo>
                  <a:lnTo>
                    <a:pt x="1935480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10939" y="3621023"/>
              <a:ext cx="297180" cy="1188720"/>
            </a:xfrm>
            <a:custGeom>
              <a:avLst/>
              <a:gdLst/>
              <a:ahLst/>
              <a:cxnLst/>
              <a:rect l="l" t="t" r="r" b="b"/>
              <a:pathLst>
                <a:path w="297179" h="1188720">
                  <a:moveTo>
                    <a:pt x="297180" y="0"/>
                  </a:moveTo>
                  <a:lnTo>
                    <a:pt x="0" y="297180"/>
                  </a:lnTo>
                  <a:lnTo>
                    <a:pt x="0" y="1188720"/>
                  </a:lnTo>
                  <a:lnTo>
                    <a:pt x="297180" y="891539"/>
                  </a:lnTo>
                  <a:lnTo>
                    <a:pt x="297180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75460" y="3621023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79">
                  <a:moveTo>
                    <a:pt x="2232660" y="0"/>
                  </a:moveTo>
                  <a:lnTo>
                    <a:pt x="297179" y="0"/>
                  </a:lnTo>
                  <a:lnTo>
                    <a:pt x="0" y="297180"/>
                  </a:lnTo>
                  <a:lnTo>
                    <a:pt x="1935479" y="297180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5460" y="3621023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80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80"/>
                  </a:lnTo>
                  <a:close/>
                </a:path>
                <a:path w="2232660" h="1188720">
                  <a:moveTo>
                    <a:pt x="0" y="297180"/>
                  </a:moveTo>
                  <a:lnTo>
                    <a:pt x="1935479" y="297180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80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93773" y="4062476"/>
            <a:ext cx="1496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7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Network 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/ 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Comm</a:t>
            </a:r>
            <a:r>
              <a:rPr sz="1800" spc="5" dirty="0">
                <a:solidFill>
                  <a:srgbClr val="94B3D6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ni</a:t>
            </a:r>
            <a:r>
              <a:rPr sz="1800" spc="-25" dirty="0">
                <a:solidFill>
                  <a:srgbClr val="94B3D6"/>
                </a:solidFill>
                <a:latin typeface="Calibri"/>
                <a:cs typeface="Calibri"/>
              </a:rPr>
              <a:t>c</a:t>
            </a:r>
            <a:r>
              <a:rPr sz="1800" spc="-15" dirty="0">
                <a:solidFill>
                  <a:srgbClr val="94B3D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94B3D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94B3D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28216" y="2670048"/>
            <a:ext cx="2327275" cy="1282065"/>
            <a:chOff x="1728216" y="2670048"/>
            <a:chExt cx="2327275" cy="128206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8216" y="2670048"/>
              <a:ext cx="2327148" cy="128168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1680" y="3072384"/>
              <a:ext cx="1513332" cy="839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75460" y="2994279"/>
              <a:ext cx="1936114" cy="890905"/>
            </a:xfrm>
            <a:custGeom>
              <a:avLst/>
              <a:gdLst/>
              <a:ahLst/>
              <a:cxnLst/>
              <a:rect l="l" t="t" r="r" b="b"/>
              <a:pathLst>
                <a:path w="1936114" h="890904">
                  <a:moveTo>
                    <a:pt x="1935861" y="0"/>
                  </a:moveTo>
                  <a:lnTo>
                    <a:pt x="0" y="0"/>
                  </a:lnTo>
                  <a:lnTo>
                    <a:pt x="0" y="890397"/>
                  </a:lnTo>
                  <a:lnTo>
                    <a:pt x="1935861" y="890397"/>
                  </a:lnTo>
                  <a:lnTo>
                    <a:pt x="1935861" y="0"/>
                  </a:lnTo>
                  <a:close/>
                </a:path>
              </a:pathLst>
            </a:custGeom>
            <a:solidFill>
              <a:srgbClr val="4F81BC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11320" y="2697480"/>
              <a:ext cx="297180" cy="1187450"/>
            </a:xfrm>
            <a:custGeom>
              <a:avLst/>
              <a:gdLst/>
              <a:ahLst/>
              <a:cxnLst/>
              <a:rect l="l" t="t" r="r" b="b"/>
              <a:pathLst>
                <a:path w="297179" h="1187450">
                  <a:moveTo>
                    <a:pt x="296799" y="0"/>
                  </a:moveTo>
                  <a:lnTo>
                    <a:pt x="0" y="296799"/>
                  </a:lnTo>
                  <a:lnTo>
                    <a:pt x="0" y="1187196"/>
                  </a:lnTo>
                  <a:lnTo>
                    <a:pt x="296799" y="890397"/>
                  </a:lnTo>
                  <a:lnTo>
                    <a:pt x="296799" y="0"/>
                  </a:lnTo>
                  <a:close/>
                </a:path>
              </a:pathLst>
            </a:custGeom>
            <a:solidFill>
              <a:srgbClr val="40689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75460" y="2697480"/>
              <a:ext cx="2232660" cy="297180"/>
            </a:xfrm>
            <a:custGeom>
              <a:avLst/>
              <a:gdLst/>
              <a:ahLst/>
              <a:cxnLst/>
              <a:rect l="l" t="t" r="r" b="b"/>
              <a:pathLst>
                <a:path w="2232660" h="297180">
                  <a:moveTo>
                    <a:pt x="2232660" y="0"/>
                  </a:moveTo>
                  <a:lnTo>
                    <a:pt x="296798" y="0"/>
                  </a:lnTo>
                  <a:lnTo>
                    <a:pt x="0" y="296799"/>
                  </a:lnTo>
                  <a:lnTo>
                    <a:pt x="1935861" y="296799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719AC9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75460" y="2697480"/>
              <a:ext cx="2232660" cy="1187450"/>
            </a:xfrm>
            <a:custGeom>
              <a:avLst/>
              <a:gdLst/>
              <a:ahLst/>
              <a:cxnLst/>
              <a:rect l="l" t="t" r="r" b="b"/>
              <a:pathLst>
                <a:path w="2232660" h="1187450">
                  <a:moveTo>
                    <a:pt x="0" y="296799"/>
                  </a:moveTo>
                  <a:lnTo>
                    <a:pt x="296798" y="0"/>
                  </a:lnTo>
                  <a:lnTo>
                    <a:pt x="2232660" y="0"/>
                  </a:lnTo>
                  <a:lnTo>
                    <a:pt x="2232660" y="890397"/>
                  </a:lnTo>
                  <a:lnTo>
                    <a:pt x="1935861" y="1187196"/>
                  </a:lnTo>
                  <a:lnTo>
                    <a:pt x="0" y="1187196"/>
                  </a:lnTo>
                  <a:lnTo>
                    <a:pt x="0" y="296799"/>
                  </a:lnTo>
                  <a:close/>
                </a:path>
                <a:path w="2232660" h="1187450">
                  <a:moveTo>
                    <a:pt x="0" y="296799"/>
                  </a:moveTo>
                  <a:lnTo>
                    <a:pt x="1935861" y="296799"/>
                  </a:lnTo>
                  <a:lnTo>
                    <a:pt x="2232660" y="0"/>
                  </a:lnTo>
                </a:path>
                <a:path w="2232660" h="1187450">
                  <a:moveTo>
                    <a:pt x="1935861" y="296799"/>
                  </a:moveTo>
                  <a:lnTo>
                    <a:pt x="1935861" y="1187196"/>
                  </a:lnTo>
                </a:path>
              </a:pathLst>
            </a:custGeom>
            <a:ln w="9144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79701" y="3138042"/>
            <a:ext cx="1127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10" dirty="0">
                <a:solidFill>
                  <a:srgbClr val="94B3D6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28216" y="1744979"/>
            <a:ext cx="2327275" cy="1283335"/>
            <a:chOff x="1728216" y="1744979"/>
            <a:chExt cx="2327275" cy="128333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8216" y="1744979"/>
              <a:ext cx="2327148" cy="12832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7588" y="2148839"/>
              <a:ext cx="1417319" cy="8397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5460" y="1772411"/>
              <a:ext cx="2232660" cy="11887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775460" y="1772411"/>
              <a:ext cx="2232660" cy="1188720"/>
            </a:xfrm>
            <a:custGeom>
              <a:avLst/>
              <a:gdLst/>
              <a:ahLst/>
              <a:cxnLst/>
              <a:rect l="l" t="t" r="r" b="b"/>
              <a:pathLst>
                <a:path w="2232660" h="1188720">
                  <a:moveTo>
                    <a:pt x="0" y="297179"/>
                  </a:moveTo>
                  <a:lnTo>
                    <a:pt x="297179" y="0"/>
                  </a:lnTo>
                  <a:lnTo>
                    <a:pt x="2232660" y="0"/>
                  </a:lnTo>
                  <a:lnTo>
                    <a:pt x="2232660" y="891539"/>
                  </a:lnTo>
                  <a:lnTo>
                    <a:pt x="1935479" y="1188720"/>
                  </a:lnTo>
                  <a:lnTo>
                    <a:pt x="0" y="1188720"/>
                  </a:lnTo>
                  <a:lnTo>
                    <a:pt x="0" y="297179"/>
                  </a:lnTo>
                  <a:close/>
                </a:path>
                <a:path w="2232660" h="1188720">
                  <a:moveTo>
                    <a:pt x="0" y="297179"/>
                  </a:moveTo>
                  <a:lnTo>
                    <a:pt x="1935479" y="297179"/>
                  </a:lnTo>
                  <a:lnTo>
                    <a:pt x="2232660" y="0"/>
                  </a:lnTo>
                </a:path>
                <a:path w="2232660" h="1188720">
                  <a:moveTo>
                    <a:pt x="1935479" y="297179"/>
                  </a:moveTo>
                  <a:lnTo>
                    <a:pt x="1935479" y="1188720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05608" y="2213864"/>
            <a:ext cx="1073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Integrated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li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47159" y="6020330"/>
            <a:ext cx="159385" cy="45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415"/>
              </a:lnSpc>
            </a:pPr>
            <a:r>
              <a:rPr sz="3000" dirty="0">
                <a:latin typeface="Arial MT"/>
                <a:cs typeface="Arial MT"/>
              </a:rPr>
              <a:t>•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90059" y="6079490"/>
            <a:ext cx="76136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50"/>
              </a:lnSpc>
            </a:pPr>
            <a:r>
              <a:rPr sz="3000" dirty="0">
                <a:latin typeface="Calibri"/>
                <a:cs typeface="Calibri"/>
              </a:rPr>
              <a:t>…</a:t>
            </a:r>
            <a:r>
              <a:rPr sz="3000" spc="-20" dirty="0">
                <a:latin typeface="Calibri"/>
                <a:cs typeface="Calibri"/>
              </a:rPr>
              <a:t>e</a:t>
            </a:r>
            <a:r>
              <a:rPr sz="3000" spc="-35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c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6A02C31-A4D4-C15F-2A51-68AE6E6920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2036" y="102707"/>
            <a:ext cx="98990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Putting</a:t>
            </a:r>
            <a:r>
              <a:rPr sz="2700" spc="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all</a:t>
            </a:r>
            <a:r>
              <a:rPr sz="2700" spc="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together:</a:t>
            </a:r>
            <a:r>
              <a:rPr sz="2700" spc="2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1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IoT</a:t>
            </a:r>
            <a:r>
              <a:rPr sz="2700" spc="3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from</a:t>
            </a:r>
            <a:r>
              <a:rPr sz="2700" spc="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an </a:t>
            </a:r>
            <a:r>
              <a:rPr sz="2700"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Embedded</a:t>
            </a:r>
            <a:r>
              <a:rPr sz="2700" spc="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Engineer</a:t>
            </a:r>
            <a:r>
              <a:rPr sz="2700" spc="2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z="2700" spc="-1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Perspective</a:t>
            </a:r>
            <a:endParaRPr sz="2700" dirty="0">
              <a:solidFill>
                <a:schemeClr val="tx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74812" y="1286192"/>
            <a:ext cx="9074150" cy="3282950"/>
            <a:chOff x="1674812" y="1286192"/>
            <a:chExt cx="9074150" cy="3282950"/>
          </a:xfrm>
        </p:grpSpPr>
        <p:sp>
          <p:nvSpPr>
            <p:cNvPr id="10" name="object 10"/>
            <p:cNvSpPr/>
            <p:nvPr/>
          </p:nvSpPr>
          <p:spPr>
            <a:xfrm>
              <a:off x="4012692" y="1301496"/>
              <a:ext cx="2235835" cy="3266440"/>
            </a:xfrm>
            <a:custGeom>
              <a:avLst/>
              <a:gdLst/>
              <a:ahLst/>
              <a:cxnLst/>
              <a:rect l="l" t="t" r="r" b="b"/>
              <a:pathLst>
                <a:path w="2235835" h="3266440">
                  <a:moveTo>
                    <a:pt x="2015490" y="0"/>
                  </a:moveTo>
                  <a:lnTo>
                    <a:pt x="220218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7"/>
                  </a:lnTo>
                  <a:lnTo>
                    <a:pt x="0" y="3045714"/>
                  </a:lnTo>
                  <a:lnTo>
                    <a:pt x="4472" y="3090107"/>
                  </a:lnTo>
                  <a:lnTo>
                    <a:pt x="17299" y="3131450"/>
                  </a:lnTo>
                  <a:lnTo>
                    <a:pt x="37598" y="3168858"/>
                  </a:lnTo>
                  <a:lnTo>
                    <a:pt x="64484" y="3201447"/>
                  </a:lnTo>
                  <a:lnTo>
                    <a:pt x="97073" y="3228333"/>
                  </a:lnTo>
                  <a:lnTo>
                    <a:pt x="134481" y="3248632"/>
                  </a:lnTo>
                  <a:lnTo>
                    <a:pt x="175824" y="3261459"/>
                  </a:lnTo>
                  <a:lnTo>
                    <a:pt x="220218" y="3265931"/>
                  </a:lnTo>
                  <a:lnTo>
                    <a:pt x="2015490" y="3265931"/>
                  </a:lnTo>
                  <a:lnTo>
                    <a:pt x="2059883" y="3261459"/>
                  </a:lnTo>
                  <a:lnTo>
                    <a:pt x="2101226" y="3248632"/>
                  </a:lnTo>
                  <a:lnTo>
                    <a:pt x="2138634" y="3228333"/>
                  </a:lnTo>
                  <a:lnTo>
                    <a:pt x="2171223" y="3201447"/>
                  </a:lnTo>
                  <a:lnTo>
                    <a:pt x="2198109" y="3168858"/>
                  </a:lnTo>
                  <a:lnTo>
                    <a:pt x="2218408" y="3131450"/>
                  </a:lnTo>
                  <a:lnTo>
                    <a:pt x="2231235" y="3090107"/>
                  </a:lnTo>
                  <a:lnTo>
                    <a:pt x="2235708" y="3045714"/>
                  </a:lnTo>
                  <a:lnTo>
                    <a:pt x="2235708" y="220217"/>
                  </a:lnTo>
                  <a:lnTo>
                    <a:pt x="2231235" y="175824"/>
                  </a:lnTo>
                  <a:lnTo>
                    <a:pt x="2218408" y="134481"/>
                  </a:lnTo>
                  <a:lnTo>
                    <a:pt x="2198109" y="97073"/>
                  </a:lnTo>
                  <a:lnTo>
                    <a:pt x="2171223" y="64484"/>
                  </a:lnTo>
                  <a:lnTo>
                    <a:pt x="2138634" y="37598"/>
                  </a:lnTo>
                  <a:lnTo>
                    <a:pt x="2101226" y="17299"/>
                  </a:lnTo>
                  <a:lnTo>
                    <a:pt x="2059883" y="4472"/>
                  </a:lnTo>
                  <a:lnTo>
                    <a:pt x="201549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12692" y="1301496"/>
              <a:ext cx="2235835" cy="3266440"/>
            </a:xfrm>
            <a:custGeom>
              <a:avLst/>
              <a:gdLst/>
              <a:ahLst/>
              <a:cxnLst/>
              <a:rect l="l" t="t" r="r" b="b"/>
              <a:pathLst>
                <a:path w="2235835" h="3266440">
                  <a:moveTo>
                    <a:pt x="0" y="220217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8" y="0"/>
                  </a:lnTo>
                  <a:lnTo>
                    <a:pt x="2015490" y="0"/>
                  </a:lnTo>
                  <a:lnTo>
                    <a:pt x="2059883" y="4472"/>
                  </a:lnTo>
                  <a:lnTo>
                    <a:pt x="2101226" y="17299"/>
                  </a:lnTo>
                  <a:lnTo>
                    <a:pt x="2138634" y="37598"/>
                  </a:lnTo>
                  <a:lnTo>
                    <a:pt x="2171223" y="64484"/>
                  </a:lnTo>
                  <a:lnTo>
                    <a:pt x="2198109" y="97073"/>
                  </a:lnTo>
                  <a:lnTo>
                    <a:pt x="2218408" y="134481"/>
                  </a:lnTo>
                  <a:lnTo>
                    <a:pt x="2231235" y="175824"/>
                  </a:lnTo>
                  <a:lnTo>
                    <a:pt x="2235708" y="220217"/>
                  </a:lnTo>
                  <a:lnTo>
                    <a:pt x="2235708" y="3045714"/>
                  </a:lnTo>
                  <a:lnTo>
                    <a:pt x="2231235" y="3090107"/>
                  </a:lnTo>
                  <a:lnTo>
                    <a:pt x="2218408" y="3131450"/>
                  </a:lnTo>
                  <a:lnTo>
                    <a:pt x="2198109" y="3168858"/>
                  </a:lnTo>
                  <a:lnTo>
                    <a:pt x="2171223" y="3201447"/>
                  </a:lnTo>
                  <a:lnTo>
                    <a:pt x="2138634" y="3228333"/>
                  </a:lnTo>
                  <a:lnTo>
                    <a:pt x="2101226" y="3248632"/>
                  </a:lnTo>
                  <a:lnTo>
                    <a:pt x="2059883" y="3261459"/>
                  </a:lnTo>
                  <a:lnTo>
                    <a:pt x="2015490" y="3265931"/>
                  </a:lnTo>
                  <a:lnTo>
                    <a:pt x="220218" y="3265931"/>
                  </a:lnTo>
                  <a:lnTo>
                    <a:pt x="175824" y="3261459"/>
                  </a:lnTo>
                  <a:lnTo>
                    <a:pt x="134481" y="3248632"/>
                  </a:lnTo>
                  <a:lnTo>
                    <a:pt x="97073" y="3228333"/>
                  </a:lnTo>
                  <a:lnTo>
                    <a:pt x="64484" y="3201447"/>
                  </a:lnTo>
                  <a:lnTo>
                    <a:pt x="37598" y="3168858"/>
                  </a:lnTo>
                  <a:lnTo>
                    <a:pt x="17299" y="3131450"/>
                  </a:lnTo>
                  <a:lnTo>
                    <a:pt x="4472" y="3090107"/>
                  </a:lnTo>
                  <a:lnTo>
                    <a:pt x="0" y="3045714"/>
                  </a:lnTo>
                  <a:lnTo>
                    <a:pt x="0" y="220217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26992" y="3674363"/>
              <a:ext cx="1983105" cy="711835"/>
            </a:xfrm>
            <a:custGeom>
              <a:avLst/>
              <a:gdLst/>
              <a:ahLst/>
              <a:cxnLst/>
              <a:rect l="l" t="t" r="r" b="b"/>
              <a:pathLst>
                <a:path w="1983104" h="711835">
                  <a:moveTo>
                    <a:pt x="1864106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593090"/>
                  </a:lnTo>
                  <a:lnTo>
                    <a:pt x="9318" y="639270"/>
                  </a:lnTo>
                  <a:lnTo>
                    <a:pt x="34734" y="676973"/>
                  </a:lnTo>
                  <a:lnTo>
                    <a:pt x="72437" y="702389"/>
                  </a:lnTo>
                  <a:lnTo>
                    <a:pt x="118618" y="711708"/>
                  </a:lnTo>
                  <a:lnTo>
                    <a:pt x="1864106" y="711708"/>
                  </a:lnTo>
                  <a:lnTo>
                    <a:pt x="1910286" y="702389"/>
                  </a:lnTo>
                  <a:lnTo>
                    <a:pt x="1947989" y="676973"/>
                  </a:lnTo>
                  <a:lnTo>
                    <a:pt x="1973405" y="639270"/>
                  </a:lnTo>
                  <a:lnTo>
                    <a:pt x="1982724" y="593090"/>
                  </a:lnTo>
                  <a:lnTo>
                    <a:pt x="1982724" y="118618"/>
                  </a:lnTo>
                  <a:lnTo>
                    <a:pt x="1973405" y="72437"/>
                  </a:lnTo>
                  <a:lnTo>
                    <a:pt x="1947989" y="34734"/>
                  </a:lnTo>
                  <a:lnTo>
                    <a:pt x="1910286" y="9318"/>
                  </a:lnTo>
                  <a:lnTo>
                    <a:pt x="18641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02429" y="3793997"/>
              <a:ext cx="599440" cy="483234"/>
            </a:xfrm>
            <a:custGeom>
              <a:avLst/>
              <a:gdLst/>
              <a:ahLst/>
              <a:cxnLst/>
              <a:rect l="l" t="t" r="r" b="b"/>
              <a:pathLst>
                <a:path w="599439" h="483235">
                  <a:moveTo>
                    <a:pt x="67056" y="241553"/>
                  </a:moveTo>
                  <a:lnTo>
                    <a:pt x="183261" y="0"/>
                  </a:lnTo>
                  <a:lnTo>
                    <a:pt x="415671" y="0"/>
                  </a:lnTo>
                  <a:lnTo>
                    <a:pt x="531876" y="241553"/>
                  </a:lnTo>
                  <a:lnTo>
                    <a:pt x="415671" y="483107"/>
                  </a:lnTo>
                  <a:lnTo>
                    <a:pt x="183261" y="483107"/>
                  </a:lnTo>
                  <a:lnTo>
                    <a:pt x="67056" y="241553"/>
                  </a:lnTo>
                  <a:close/>
                </a:path>
                <a:path w="599439" h="483235">
                  <a:moveTo>
                    <a:pt x="98425" y="19812"/>
                  </a:moveTo>
                  <a:lnTo>
                    <a:pt x="0" y="235712"/>
                  </a:lnTo>
                  <a:lnTo>
                    <a:pt x="103632" y="463295"/>
                  </a:lnTo>
                </a:path>
                <a:path w="599439" h="483235">
                  <a:moveTo>
                    <a:pt x="501904" y="19812"/>
                  </a:moveTo>
                  <a:lnTo>
                    <a:pt x="598932" y="235712"/>
                  </a:lnTo>
                  <a:lnTo>
                    <a:pt x="496824" y="46329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70522" y="3786350"/>
              <a:ext cx="431800" cy="490855"/>
            </a:xfrm>
            <a:custGeom>
              <a:avLst/>
              <a:gdLst/>
              <a:ahLst/>
              <a:cxnLst/>
              <a:rect l="l" t="t" r="r" b="b"/>
              <a:pathLst>
                <a:path w="431800" h="490854">
                  <a:moveTo>
                    <a:pt x="431803" y="337085"/>
                  </a:moveTo>
                  <a:lnTo>
                    <a:pt x="410716" y="381064"/>
                  </a:lnTo>
                  <a:lnTo>
                    <a:pt x="382905" y="418433"/>
                  </a:lnTo>
                  <a:lnTo>
                    <a:pt x="349539" y="448639"/>
                  </a:lnTo>
                  <a:lnTo>
                    <a:pt x="311788" y="471134"/>
                  </a:lnTo>
                  <a:lnTo>
                    <a:pt x="270824" y="485365"/>
                  </a:lnTo>
                  <a:lnTo>
                    <a:pt x="227814" y="490783"/>
                  </a:lnTo>
                  <a:lnTo>
                    <a:pt x="183929" y="486837"/>
                  </a:lnTo>
                  <a:lnTo>
                    <a:pt x="140338" y="472975"/>
                  </a:lnTo>
                  <a:lnTo>
                    <a:pt x="100148" y="449901"/>
                  </a:lnTo>
                  <a:lnTo>
                    <a:pt x="66016" y="419445"/>
                  </a:lnTo>
                  <a:lnTo>
                    <a:pt x="38437" y="382893"/>
                  </a:lnTo>
                  <a:lnTo>
                    <a:pt x="17910" y="341530"/>
                  </a:lnTo>
                  <a:lnTo>
                    <a:pt x="4932" y="296644"/>
                  </a:lnTo>
                  <a:lnTo>
                    <a:pt x="0" y="249519"/>
                  </a:lnTo>
                  <a:lnTo>
                    <a:pt x="3610" y="201441"/>
                  </a:lnTo>
                  <a:lnTo>
                    <a:pt x="16259" y="153697"/>
                  </a:lnTo>
                  <a:lnTo>
                    <a:pt x="37347" y="109718"/>
                  </a:lnTo>
                  <a:lnTo>
                    <a:pt x="65158" y="72350"/>
                  </a:lnTo>
                  <a:lnTo>
                    <a:pt x="98524" y="42143"/>
                  </a:lnTo>
                  <a:lnTo>
                    <a:pt x="136274" y="19649"/>
                  </a:lnTo>
                  <a:lnTo>
                    <a:pt x="177239" y="5417"/>
                  </a:lnTo>
                  <a:lnTo>
                    <a:pt x="220249" y="0"/>
                  </a:lnTo>
                  <a:lnTo>
                    <a:pt x="264134" y="3946"/>
                  </a:lnTo>
                  <a:lnTo>
                    <a:pt x="307724" y="17807"/>
                  </a:lnTo>
                  <a:lnTo>
                    <a:pt x="348857" y="41636"/>
                  </a:lnTo>
                  <a:lnTo>
                    <a:pt x="384559" y="74322"/>
                  </a:lnTo>
                </a:path>
              </a:pathLst>
            </a:custGeom>
            <a:ln w="38100">
              <a:solidFill>
                <a:srgbClr val="F8F8F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5177" y="3750133"/>
              <a:ext cx="173531" cy="1736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19166" y="3906773"/>
              <a:ext cx="516890" cy="369570"/>
            </a:xfrm>
            <a:custGeom>
              <a:avLst/>
              <a:gdLst/>
              <a:ahLst/>
              <a:cxnLst/>
              <a:rect l="l" t="t" r="r" b="b"/>
              <a:pathLst>
                <a:path w="516889" h="369570">
                  <a:moveTo>
                    <a:pt x="325882" y="57404"/>
                  </a:moveTo>
                  <a:lnTo>
                    <a:pt x="298323" y="30988"/>
                  </a:lnTo>
                  <a:lnTo>
                    <a:pt x="61150" y="278168"/>
                  </a:lnTo>
                  <a:lnTo>
                    <a:pt x="75692" y="218059"/>
                  </a:lnTo>
                  <a:lnTo>
                    <a:pt x="54000" y="194830"/>
                  </a:lnTo>
                  <a:lnTo>
                    <a:pt x="47142" y="197408"/>
                  </a:lnTo>
                  <a:lnTo>
                    <a:pt x="41770" y="202349"/>
                  </a:lnTo>
                  <a:lnTo>
                    <a:pt x="38608" y="209169"/>
                  </a:lnTo>
                  <a:lnTo>
                    <a:pt x="0" y="369570"/>
                  </a:lnTo>
                  <a:lnTo>
                    <a:pt x="49314" y="355473"/>
                  </a:lnTo>
                  <a:lnTo>
                    <a:pt x="158623" y="324231"/>
                  </a:lnTo>
                  <a:lnTo>
                    <a:pt x="165303" y="320814"/>
                  </a:lnTo>
                  <a:lnTo>
                    <a:pt x="170014" y="315252"/>
                  </a:lnTo>
                  <a:lnTo>
                    <a:pt x="172300" y="308305"/>
                  </a:lnTo>
                  <a:lnTo>
                    <a:pt x="171704" y="300736"/>
                  </a:lnTo>
                  <a:lnTo>
                    <a:pt x="168198" y="294005"/>
                  </a:lnTo>
                  <a:lnTo>
                    <a:pt x="162598" y="289293"/>
                  </a:lnTo>
                  <a:lnTo>
                    <a:pt x="155638" y="287045"/>
                  </a:lnTo>
                  <a:lnTo>
                    <a:pt x="148082" y="287655"/>
                  </a:lnTo>
                  <a:lnTo>
                    <a:pt x="88671" y="304609"/>
                  </a:lnTo>
                  <a:lnTo>
                    <a:pt x="325882" y="57404"/>
                  </a:lnTo>
                  <a:close/>
                </a:path>
                <a:path w="516889" h="369570">
                  <a:moveTo>
                    <a:pt x="516509" y="0"/>
                  </a:moveTo>
                  <a:lnTo>
                    <a:pt x="356743" y="41021"/>
                  </a:lnTo>
                  <a:lnTo>
                    <a:pt x="349948" y="44361"/>
                  </a:lnTo>
                  <a:lnTo>
                    <a:pt x="345135" y="49834"/>
                  </a:lnTo>
                  <a:lnTo>
                    <a:pt x="342722" y="56730"/>
                  </a:lnTo>
                  <a:lnTo>
                    <a:pt x="343154" y="64262"/>
                  </a:lnTo>
                  <a:lnTo>
                    <a:pt x="346405" y="71069"/>
                  </a:lnTo>
                  <a:lnTo>
                    <a:pt x="351840" y="75933"/>
                  </a:lnTo>
                  <a:lnTo>
                    <a:pt x="358724" y="78397"/>
                  </a:lnTo>
                  <a:lnTo>
                    <a:pt x="366268" y="77978"/>
                  </a:lnTo>
                  <a:lnTo>
                    <a:pt x="426123" y="62560"/>
                  </a:lnTo>
                  <a:lnTo>
                    <a:pt x="183134" y="303022"/>
                  </a:lnTo>
                  <a:lnTo>
                    <a:pt x="209931" y="330073"/>
                  </a:lnTo>
                  <a:lnTo>
                    <a:pt x="452945" y="89687"/>
                  </a:lnTo>
                  <a:lnTo>
                    <a:pt x="436880" y="149352"/>
                  </a:lnTo>
                  <a:lnTo>
                    <a:pt x="457898" y="173177"/>
                  </a:lnTo>
                  <a:lnTo>
                    <a:pt x="464832" y="170802"/>
                  </a:lnTo>
                  <a:lnTo>
                    <a:pt x="470357" y="166027"/>
                  </a:lnTo>
                  <a:lnTo>
                    <a:pt x="473710" y="159258"/>
                  </a:lnTo>
                  <a:lnTo>
                    <a:pt x="513016" y="12954"/>
                  </a:lnTo>
                  <a:lnTo>
                    <a:pt x="5165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1434" y="3937381"/>
              <a:ext cx="116712" cy="1146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613" y="4141469"/>
              <a:ext cx="116839" cy="11455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6400" y="1287780"/>
              <a:ext cx="2235835" cy="3264535"/>
            </a:xfrm>
            <a:custGeom>
              <a:avLst/>
              <a:gdLst/>
              <a:ahLst/>
              <a:cxnLst/>
              <a:rect l="l" t="t" r="r" b="b"/>
              <a:pathLst>
                <a:path w="2235835" h="3264535">
                  <a:moveTo>
                    <a:pt x="2015489" y="0"/>
                  </a:moveTo>
                  <a:lnTo>
                    <a:pt x="220218" y="0"/>
                  </a:lnTo>
                  <a:lnTo>
                    <a:pt x="175824" y="4472"/>
                  </a:lnTo>
                  <a:lnTo>
                    <a:pt x="134481" y="17299"/>
                  </a:lnTo>
                  <a:lnTo>
                    <a:pt x="97073" y="37598"/>
                  </a:lnTo>
                  <a:lnTo>
                    <a:pt x="64484" y="64484"/>
                  </a:lnTo>
                  <a:lnTo>
                    <a:pt x="37598" y="97073"/>
                  </a:lnTo>
                  <a:lnTo>
                    <a:pt x="17299" y="134481"/>
                  </a:lnTo>
                  <a:lnTo>
                    <a:pt x="4472" y="175824"/>
                  </a:lnTo>
                  <a:lnTo>
                    <a:pt x="0" y="220218"/>
                  </a:lnTo>
                  <a:lnTo>
                    <a:pt x="0" y="3044190"/>
                  </a:lnTo>
                  <a:lnTo>
                    <a:pt x="4472" y="3088583"/>
                  </a:lnTo>
                  <a:lnTo>
                    <a:pt x="17299" y="3129926"/>
                  </a:lnTo>
                  <a:lnTo>
                    <a:pt x="37598" y="3167334"/>
                  </a:lnTo>
                  <a:lnTo>
                    <a:pt x="64484" y="3199923"/>
                  </a:lnTo>
                  <a:lnTo>
                    <a:pt x="97073" y="3226809"/>
                  </a:lnTo>
                  <a:lnTo>
                    <a:pt x="134481" y="3247108"/>
                  </a:lnTo>
                  <a:lnTo>
                    <a:pt x="175824" y="3259935"/>
                  </a:lnTo>
                  <a:lnTo>
                    <a:pt x="220218" y="3264408"/>
                  </a:lnTo>
                  <a:lnTo>
                    <a:pt x="2015489" y="3264408"/>
                  </a:lnTo>
                  <a:lnTo>
                    <a:pt x="2059883" y="3259935"/>
                  </a:lnTo>
                  <a:lnTo>
                    <a:pt x="2101226" y="3247108"/>
                  </a:lnTo>
                  <a:lnTo>
                    <a:pt x="2138634" y="3226809"/>
                  </a:lnTo>
                  <a:lnTo>
                    <a:pt x="2171223" y="3199923"/>
                  </a:lnTo>
                  <a:lnTo>
                    <a:pt x="2198109" y="3167334"/>
                  </a:lnTo>
                  <a:lnTo>
                    <a:pt x="2218408" y="3129926"/>
                  </a:lnTo>
                  <a:lnTo>
                    <a:pt x="2231235" y="3088583"/>
                  </a:lnTo>
                  <a:lnTo>
                    <a:pt x="2235708" y="3044190"/>
                  </a:lnTo>
                  <a:lnTo>
                    <a:pt x="2235708" y="220218"/>
                  </a:lnTo>
                  <a:lnTo>
                    <a:pt x="2231235" y="175824"/>
                  </a:lnTo>
                  <a:lnTo>
                    <a:pt x="2218408" y="134481"/>
                  </a:lnTo>
                  <a:lnTo>
                    <a:pt x="2198109" y="97073"/>
                  </a:lnTo>
                  <a:lnTo>
                    <a:pt x="2171223" y="64484"/>
                  </a:lnTo>
                  <a:lnTo>
                    <a:pt x="2138634" y="37598"/>
                  </a:lnTo>
                  <a:lnTo>
                    <a:pt x="2101226" y="17299"/>
                  </a:lnTo>
                  <a:lnTo>
                    <a:pt x="2059883" y="4472"/>
                  </a:lnTo>
                  <a:lnTo>
                    <a:pt x="2015489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76400" y="1287780"/>
              <a:ext cx="2235835" cy="3264535"/>
            </a:xfrm>
            <a:custGeom>
              <a:avLst/>
              <a:gdLst/>
              <a:ahLst/>
              <a:cxnLst/>
              <a:rect l="l" t="t" r="r" b="b"/>
              <a:pathLst>
                <a:path w="2235835" h="3264535">
                  <a:moveTo>
                    <a:pt x="0" y="220218"/>
                  </a:moveTo>
                  <a:lnTo>
                    <a:pt x="4472" y="175824"/>
                  </a:lnTo>
                  <a:lnTo>
                    <a:pt x="17299" y="134481"/>
                  </a:lnTo>
                  <a:lnTo>
                    <a:pt x="37598" y="97073"/>
                  </a:lnTo>
                  <a:lnTo>
                    <a:pt x="64484" y="64484"/>
                  </a:lnTo>
                  <a:lnTo>
                    <a:pt x="97073" y="37598"/>
                  </a:lnTo>
                  <a:lnTo>
                    <a:pt x="134481" y="17299"/>
                  </a:lnTo>
                  <a:lnTo>
                    <a:pt x="175824" y="4472"/>
                  </a:lnTo>
                  <a:lnTo>
                    <a:pt x="220218" y="0"/>
                  </a:lnTo>
                  <a:lnTo>
                    <a:pt x="2015489" y="0"/>
                  </a:lnTo>
                  <a:lnTo>
                    <a:pt x="2059883" y="4472"/>
                  </a:lnTo>
                  <a:lnTo>
                    <a:pt x="2101226" y="17299"/>
                  </a:lnTo>
                  <a:lnTo>
                    <a:pt x="2138634" y="37598"/>
                  </a:lnTo>
                  <a:lnTo>
                    <a:pt x="2171223" y="64484"/>
                  </a:lnTo>
                  <a:lnTo>
                    <a:pt x="2198109" y="97073"/>
                  </a:lnTo>
                  <a:lnTo>
                    <a:pt x="2218408" y="134481"/>
                  </a:lnTo>
                  <a:lnTo>
                    <a:pt x="2231235" y="175824"/>
                  </a:lnTo>
                  <a:lnTo>
                    <a:pt x="2235708" y="220218"/>
                  </a:lnTo>
                  <a:lnTo>
                    <a:pt x="2235708" y="3044190"/>
                  </a:lnTo>
                  <a:lnTo>
                    <a:pt x="2231235" y="3088583"/>
                  </a:lnTo>
                  <a:lnTo>
                    <a:pt x="2218408" y="3129926"/>
                  </a:lnTo>
                  <a:lnTo>
                    <a:pt x="2198109" y="3167334"/>
                  </a:lnTo>
                  <a:lnTo>
                    <a:pt x="2171223" y="3199923"/>
                  </a:lnTo>
                  <a:lnTo>
                    <a:pt x="2138634" y="3226809"/>
                  </a:lnTo>
                  <a:lnTo>
                    <a:pt x="2101226" y="3247108"/>
                  </a:lnTo>
                  <a:lnTo>
                    <a:pt x="2059883" y="3259935"/>
                  </a:lnTo>
                  <a:lnTo>
                    <a:pt x="2015489" y="3264408"/>
                  </a:lnTo>
                  <a:lnTo>
                    <a:pt x="220218" y="3264408"/>
                  </a:lnTo>
                  <a:lnTo>
                    <a:pt x="175824" y="3259935"/>
                  </a:lnTo>
                  <a:lnTo>
                    <a:pt x="134481" y="3247108"/>
                  </a:lnTo>
                  <a:lnTo>
                    <a:pt x="97073" y="3226809"/>
                  </a:lnTo>
                  <a:lnTo>
                    <a:pt x="64484" y="3199923"/>
                  </a:lnTo>
                  <a:lnTo>
                    <a:pt x="37598" y="3167334"/>
                  </a:lnTo>
                  <a:lnTo>
                    <a:pt x="17299" y="3129926"/>
                  </a:lnTo>
                  <a:lnTo>
                    <a:pt x="4472" y="3088583"/>
                  </a:lnTo>
                  <a:lnTo>
                    <a:pt x="0" y="3044190"/>
                  </a:lnTo>
                  <a:lnTo>
                    <a:pt x="0" y="220218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12036" y="1545336"/>
              <a:ext cx="1981200" cy="711835"/>
            </a:xfrm>
            <a:custGeom>
              <a:avLst/>
              <a:gdLst/>
              <a:ahLst/>
              <a:cxnLst/>
              <a:rect l="l" t="t" r="r" b="b"/>
              <a:pathLst>
                <a:path w="1981200" h="711835">
                  <a:moveTo>
                    <a:pt x="1862581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7"/>
                  </a:lnTo>
                  <a:lnTo>
                    <a:pt x="0" y="593089"/>
                  </a:lnTo>
                  <a:lnTo>
                    <a:pt x="9318" y="639270"/>
                  </a:lnTo>
                  <a:lnTo>
                    <a:pt x="34734" y="676973"/>
                  </a:lnTo>
                  <a:lnTo>
                    <a:pt x="72437" y="702389"/>
                  </a:lnTo>
                  <a:lnTo>
                    <a:pt x="118618" y="711708"/>
                  </a:lnTo>
                  <a:lnTo>
                    <a:pt x="1862581" y="711708"/>
                  </a:lnTo>
                  <a:lnTo>
                    <a:pt x="1908762" y="702389"/>
                  </a:lnTo>
                  <a:lnTo>
                    <a:pt x="1946465" y="676973"/>
                  </a:lnTo>
                  <a:lnTo>
                    <a:pt x="1971881" y="639270"/>
                  </a:lnTo>
                  <a:lnTo>
                    <a:pt x="1981200" y="593089"/>
                  </a:lnTo>
                  <a:lnTo>
                    <a:pt x="1981200" y="118617"/>
                  </a:lnTo>
                  <a:lnTo>
                    <a:pt x="1971881" y="72437"/>
                  </a:lnTo>
                  <a:lnTo>
                    <a:pt x="1946465" y="34734"/>
                  </a:lnTo>
                  <a:lnTo>
                    <a:pt x="1908762" y="9318"/>
                  </a:lnTo>
                  <a:lnTo>
                    <a:pt x="186258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85950" y="1664970"/>
              <a:ext cx="599440" cy="481965"/>
            </a:xfrm>
            <a:custGeom>
              <a:avLst/>
              <a:gdLst/>
              <a:ahLst/>
              <a:cxnLst/>
              <a:rect l="l" t="t" r="r" b="b"/>
              <a:pathLst>
                <a:path w="599439" h="481964">
                  <a:moveTo>
                    <a:pt x="67056" y="240791"/>
                  </a:moveTo>
                  <a:lnTo>
                    <a:pt x="183642" y="0"/>
                  </a:lnTo>
                  <a:lnTo>
                    <a:pt x="416813" y="0"/>
                  </a:lnTo>
                  <a:lnTo>
                    <a:pt x="533400" y="240791"/>
                  </a:lnTo>
                  <a:lnTo>
                    <a:pt x="416813" y="481583"/>
                  </a:lnTo>
                  <a:lnTo>
                    <a:pt x="183642" y="481583"/>
                  </a:lnTo>
                  <a:lnTo>
                    <a:pt x="67056" y="240791"/>
                  </a:lnTo>
                  <a:close/>
                </a:path>
                <a:path w="599439" h="481964">
                  <a:moveTo>
                    <a:pt x="98425" y="18287"/>
                  </a:moveTo>
                  <a:lnTo>
                    <a:pt x="0" y="234950"/>
                  </a:lnTo>
                  <a:lnTo>
                    <a:pt x="103631" y="463295"/>
                  </a:lnTo>
                </a:path>
                <a:path w="599439" h="481964">
                  <a:moveTo>
                    <a:pt x="501904" y="18287"/>
                  </a:moveTo>
                  <a:lnTo>
                    <a:pt x="598932" y="234950"/>
                  </a:lnTo>
                  <a:lnTo>
                    <a:pt x="496824" y="46329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54042" y="1655798"/>
              <a:ext cx="431800" cy="490855"/>
            </a:xfrm>
            <a:custGeom>
              <a:avLst/>
              <a:gdLst/>
              <a:ahLst/>
              <a:cxnLst/>
              <a:rect l="l" t="t" r="r" b="b"/>
              <a:pathLst>
                <a:path w="431800" h="490855">
                  <a:moveTo>
                    <a:pt x="431803" y="337085"/>
                  </a:moveTo>
                  <a:lnTo>
                    <a:pt x="410716" y="381064"/>
                  </a:lnTo>
                  <a:lnTo>
                    <a:pt x="382904" y="418433"/>
                  </a:lnTo>
                  <a:lnTo>
                    <a:pt x="349539" y="448639"/>
                  </a:lnTo>
                  <a:lnTo>
                    <a:pt x="311788" y="471134"/>
                  </a:lnTo>
                  <a:lnTo>
                    <a:pt x="270824" y="485365"/>
                  </a:lnTo>
                  <a:lnTo>
                    <a:pt x="227814" y="490783"/>
                  </a:lnTo>
                  <a:lnTo>
                    <a:pt x="183929" y="486837"/>
                  </a:lnTo>
                  <a:lnTo>
                    <a:pt x="140338" y="472975"/>
                  </a:lnTo>
                  <a:lnTo>
                    <a:pt x="100148" y="449901"/>
                  </a:lnTo>
                  <a:lnTo>
                    <a:pt x="66016" y="419445"/>
                  </a:lnTo>
                  <a:lnTo>
                    <a:pt x="38437" y="382893"/>
                  </a:lnTo>
                  <a:lnTo>
                    <a:pt x="17910" y="341530"/>
                  </a:lnTo>
                  <a:lnTo>
                    <a:pt x="4932" y="296644"/>
                  </a:lnTo>
                  <a:lnTo>
                    <a:pt x="0" y="249519"/>
                  </a:lnTo>
                  <a:lnTo>
                    <a:pt x="3610" y="201441"/>
                  </a:lnTo>
                  <a:lnTo>
                    <a:pt x="16259" y="153697"/>
                  </a:lnTo>
                  <a:lnTo>
                    <a:pt x="37347" y="109718"/>
                  </a:lnTo>
                  <a:lnTo>
                    <a:pt x="65158" y="72350"/>
                  </a:lnTo>
                  <a:lnTo>
                    <a:pt x="98524" y="42143"/>
                  </a:lnTo>
                  <a:lnTo>
                    <a:pt x="136274" y="19649"/>
                  </a:lnTo>
                  <a:lnTo>
                    <a:pt x="177239" y="5417"/>
                  </a:lnTo>
                  <a:lnTo>
                    <a:pt x="220249" y="0"/>
                  </a:lnTo>
                  <a:lnTo>
                    <a:pt x="264134" y="3946"/>
                  </a:lnTo>
                  <a:lnTo>
                    <a:pt x="307724" y="17807"/>
                  </a:lnTo>
                  <a:lnTo>
                    <a:pt x="348857" y="41636"/>
                  </a:lnTo>
                  <a:lnTo>
                    <a:pt x="384559" y="74322"/>
                  </a:lnTo>
                </a:path>
              </a:pathLst>
            </a:custGeom>
            <a:ln w="38100">
              <a:solidFill>
                <a:srgbClr val="F8F8F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8697" y="1619581"/>
              <a:ext cx="173531" cy="17365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02686" y="1770633"/>
              <a:ext cx="518159" cy="339090"/>
            </a:xfrm>
            <a:custGeom>
              <a:avLst/>
              <a:gdLst/>
              <a:ahLst/>
              <a:cxnLst/>
              <a:rect l="l" t="t" r="r" b="b"/>
              <a:pathLst>
                <a:path w="518160" h="339089">
                  <a:moveTo>
                    <a:pt x="325882" y="26416"/>
                  </a:moveTo>
                  <a:lnTo>
                    <a:pt x="298323" y="0"/>
                  </a:lnTo>
                  <a:lnTo>
                    <a:pt x="61150" y="247180"/>
                  </a:lnTo>
                  <a:lnTo>
                    <a:pt x="75692" y="187071"/>
                  </a:lnTo>
                  <a:lnTo>
                    <a:pt x="54000" y="163842"/>
                  </a:lnTo>
                  <a:lnTo>
                    <a:pt x="47142" y="166420"/>
                  </a:lnTo>
                  <a:lnTo>
                    <a:pt x="41770" y="171361"/>
                  </a:lnTo>
                  <a:lnTo>
                    <a:pt x="38608" y="178181"/>
                  </a:lnTo>
                  <a:lnTo>
                    <a:pt x="0" y="338582"/>
                  </a:lnTo>
                  <a:lnTo>
                    <a:pt x="49314" y="324485"/>
                  </a:lnTo>
                  <a:lnTo>
                    <a:pt x="158623" y="293243"/>
                  </a:lnTo>
                  <a:lnTo>
                    <a:pt x="165303" y="289826"/>
                  </a:lnTo>
                  <a:lnTo>
                    <a:pt x="170014" y="284264"/>
                  </a:lnTo>
                  <a:lnTo>
                    <a:pt x="172300" y="277317"/>
                  </a:lnTo>
                  <a:lnTo>
                    <a:pt x="171704" y="269748"/>
                  </a:lnTo>
                  <a:lnTo>
                    <a:pt x="168198" y="263017"/>
                  </a:lnTo>
                  <a:lnTo>
                    <a:pt x="162598" y="258305"/>
                  </a:lnTo>
                  <a:lnTo>
                    <a:pt x="155638" y="256057"/>
                  </a:lnTo>
                  <a:lnTo>
                    <a:pt x="148082" y="256667"/>
                  </a:lnTo>
                  <a:lnTo>
                    <a:pt x="88671" y="273621"/>
                  </a:lnTo>
                  <a:lnTo>
                    <a:pt x="325882" y="26416"/>
                  </a:lnTo>
                  <a:close/>
                </a:path>
                <a:path w="518160" h="339089">
                  <a:moveTo>
                    <a:pt x="518033" y="7112"/>
                  </a:moveTo>
                  <a:lnTo>
                    <a:pt x="358267" y="48133"/>
                  </a:lnTo>
                  <a:lnTo>
                    <a:pt x="351472" y="51473"/>
                  </a:lnTo>
                  <a:lnTo>
                    <a:pt x="346659" y="56946"/>
                  </a:lnTo>
                  <a:lnTo>
                    <a:pt x="344246" y="63842"/>
                  </a:lnTo>
                  <a:lnTo>
                    <a:pt x="344678" y="71374"/>
                  </a:lnTo>
                  <a:lnTo>
                    <a:pt x="347929" y="78181"/>
                  </a:lnTo>
                  <a:lnTo>
                    <a:pt x="353364" y="83045"/>
                  </a:lnTo>
                  <a:lnTo>
                    <a:pt x="360248" y="85509"/>
                  </a:lnTo>
                  <a:lnTo>
                    <a:pt x="367792" y="85090"/>
                  </a:lnTo>
                  <a:lnTo>
                    <a:pt x="427647" y="69672"/>
                  </a:lnTo>
                  <a:lnTo>
                    <a:pt x="184658" y="310134"/>
                  </a:lnTo>
                  <a:lnTo>
                    <a:pt x="211455" y="337185"/>
                  </a:lnTo>
                  <a:lnTo>
                    <a:pt x="454469" y="96799"/>
                  </a:lnTo>
                  <a:lnTo>
                    <a:pt x="438404" y="156464"/>
                  </a:lnTo>
                  <a:lnTo>
                    <a:pt x="459422" y="180289"/>
                  </a:lnTo>
                  <a:lnTo>
                    <a:pt x="466356" y="177914"/>
                  </a:lnTo>
                  <a:lnTo>
                    <a:pt x="471881" y="173139"/>
                  </a:lnTo>
                  <a:lnTo>
                    <a:pt x="475234" y="166370"/>
                  </a:lnTo>
                  <a:lnTo>
                    <a:pt x="514540" y="20066"/>
                  </a:lnTo>
                  <a:lnTo>
                    <a:pt x="518033" y="7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8035" y="1737995"/>
              <a:ext cx="116712" cy="1146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7514" y="2018411"/>
              <a:ext cx="116839" cy="11455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18131" y="2612136"/>
              <a:ext cx="1981200" cy="711835"/>
            </a:xfrm>
            <a:custGeom>
              <a:avLst/>
              <a:gdLst/>
              <a:ahLst/>
              <a:cxnLst/>
              <a:rect l="l" t="t" r="r" b="b"/>
              <a:pathLst>
                <a:path w="1981200" h="711835">
                  <a:moveTo>
                    <a:pt x="1862582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7"/>
                  </a:lnTo>
                  <a:lnTo>
                    <a:pt x="0" y="593089"/>
                  </a:lnTo>
                  <a:lnTo>
                    <a:pt x="9318" y="639270"/>
                  </a:lnTo>
                  <a:lnTo>
                    <a:pt x="34734" y="676973"/>
                  </a:lnTo>
                  <a:lnTo>
                    <a:pt x="72437" y="702389"/>
                  </a:lnTo>
                  <a:lnTo>
                    <a:pt x="118618" y="711708"/>
                  </a:lnTo>
                  <a:lnTo>
                    <a:pt x="1862582" y="711708"/>
                  </a:lnTo>
                  <a:lnTo>
                    <a:pt x="1908762" y="702389"/>
                  </a:lnTo>
                  <a:lnTo>
                    <a:pt x="1946465" y="676973"/>
                  </a:lnTo>
                  <a:lnTo>
                    <a:pt x="1971881" y="639270"/>
                  </a:lnTo>
                  <a:lnTo>
                    <a:pt x="1981200" y="593089"/>
                  </a:lnTo>
                  <a:lnTo>
                    <a:pt x="1981200" y="118617"/>
                  </a:lnTo>
                  <a:lnTo>
                    <a:pt x="1971881" y="72437"/>
                  </a:lnTo>
                  <a:lnTo>
                    <a:pt x="1946465" y="34734"/>
                  </a:lnTo>
                  <a:lnTo>
                    <a:pt x="1908762" y="9318"/>
                  </a:lnTo>
                  <a:lnTo>
                    <a:pt x="186258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93570" y="2731769"/>
              <a:ext cx="599440" cy="481965"/>
            </a:xfrm>
            <a:custGeom>
              <a:avLst/>
              <a:gdLst/>
              <a:ahLst/>
              <a:cxnLst/>
              <a:rect l="l" t="t" r="r" b="b"/>
              <a:pathLst>
                <a:path w="599439" h="481964">
                  <a:moveTo>
                    <a:pt x="65531" y="240791"/>
                  </a:moveTo>
                  <a:lnTo>
                    <a:pt x="182118" y="0"/>
                  </a:lnTo>
                  <a:lnTo>
                    <a:pt x="415290" y="0"/>
                  </a:lnTo>
                  <a:lnTo>
                    <a:pt x="531876" y="240791"/>
                  </a:lnTo>
                  <a:lnTo>
                    <a:pt x="415290" y="481583"/>
                  </a:lnTo>
                  <a:lnTo>
                    <a:pt x="182118" y="481583"/>
                  </a:lnTo>
                  <a:lnTo>
                    <a:pt x="65531" y="240791"/>
                  </a:lnTo>
                  <a:close/>
                </a:path>
                <a:path w="599439" h="481964">
                  <a:moveTo>
                    <a:pt x="97028" y="18287"/>
                  </a:moveTo>
                  <a:lnTo>
                    <a:pt x="0" y="234950"/>
                  </a:lnTo>
                  <a:lnTo>
                    <a:pt x="102107" y="463295"/>
                  </a:lnTo>
                </a:path>
                <a:path w="599439" h="481964">
                  <a:moveTo>
                    <a:pt x="500506" y="18287"/>
                  </a:moveTo>
                  <a:lnTo>
                    <a:pt x="598932" y="234950"/>
                  </a:lnTo>
                  <a:lnTo>
                    <a:pt x="495300" y="46329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661622" y="2722620"/>
              <a:ext cx="431165" cy="490855"/>
            </a:xfrm>
            <a:custGeom>
              <a:avLst/>
              <a:gdLst/>
              <a:ahLst/>
              <a:cxnLst/>
              <a:rect l="l" t="t" r="r" b="b"/>
              <a:pathLst>
                <a:path w="431164" h="490855">
                  <a:moveTo>
                    <a:pt x="430573" y="336809"/>
                  </a:moveTo>
                  <a:lnTo>
                    <a:pt x="409587" y="380831"/>
                  </a:lnTo>
                  <a:lnTo>
                    <a:pt x="381887" y="418234"/>
                  </a:lnTo>
                  <a:lnTo>
                    <a:pt x="348641" y="448473"/>
                  </a:lnTo>
                  <a:lnTo>
                    <a:pt x="311019" y="471001"/>
                  </a:lnTo>
                  <a:lnTo>
                    <a:pt x="270187" y="485272"/>
                  </a:lnTo>
                  <a:lnTo>
                    <a:pt x="227316" y="490739"/>
                  </a:lnTo>
                  <a:lnTo>
                    <a:pt x="183572" y="486858"/>
                  </a:lnTo>
                  <a:lnTo>
                    <a:pt x="140124" y="473080"/>
                  </a:lnTo>
                  <a:lnTo>
                    <a:pt x="100059" y="450053"/>
                  </a:lnTo>
                  <a:lnTo>
                    <a:pt x="66016" y="419641"/>
                  </a:lnTo>
                  <a:lnTo>
                    <a:pt x="38491" y="383127"/>
                  </a:lnTo>
                  <a:lnTo>
                    <a:pt x="17982" y="341794"/>
                  </a:lnTo>
                  <a:lnTo>
                    <a:pt x="4986" y="296925"/>
                  </a:lnTo>
                  <a:lnTo>
                    <a:pt x="0" y="249803"/>
                  </a:lnTo>
                  <a:lnTo>
                    <a:pt x="3520" y="201710"/>
                  </a:lnTo>
                  <a:lnTo>
                    <a:pt x="16045" y="153929"/>
                  </a:lnTo>
                  <a:lnTo>
                    <a:pt x="37032" y="109908"/>
                  </a:lnTo>
                  <a:lnTo>
                    <a:pt x="64732" y="72505"/>
                  </a:lnTo>
                  <a:lnTo>
                    <a:pt x="97977" y="42266"/>
                  </a:lnTo>
                  <a:lnTo>
                    <a:pt x="135600" y="19738"/>
                  </a:lnTo>
                  <a:lnTo>
                    <a:pt x="176431" y="5467"/>
                  </a:lnTo>
                  <a:lnTo>
                    <a:pt x="219303" y="0"/>
                  </a:lnTo>
                  <a:lnTo>
                    <a:pt x="263047" y="3881"/>
                  </a:lnTo>
                  <a:lnTo>
                    <a:pt x="306494" y="17658"/>
                  </a:lnTo>
                  <a:lnTo>
                    <a:pt x="347801" y="41677"/>
                  </a:lnTo>
                  <a:lnTo>
                    <a:pt x="383583" y="74554"/>
                  </a:lnTo>
                </a:path>
              </a:pathLst>
            </a:custGeom>
            <a:ln w="38100">
              <a:solidFill>
                <a:srgbClr val="F8F8F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4793" y="2686381"/>
              <a:ext cx="173531" cy="17365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24228" y="3678936"/>
              <a:ext cx="1983105" cy="711835"/>
            </a:xfrm>
            <a:custGeom>
              <a:avLst/>
              <a:gdLst/>
              <a:ahLst/>
              <a:cxnLst/>
              <a:rect l="l" t="t" r="r" b="b"/>
              <a:pathLst>
                <a:path w="1983104" h="711835">
                  <a:moveTo>
                    <a:pt x="1864106" y="0"/>
                  </a:moveTo>
                  <a:lnTo>
                    <a:pt x="118618" y="0"/>
                  </a:lnTo>
                  <a:lnTo>
                    <a:pt x="72437" y="9318"/>
                  </a:lnTo>
                  <a:lnTo>
                    <a:pt x="34734" y="34734"/>
                  </a:lnTo>
                  <a:lnTo>
                    <a:pt x="9318" y="72437"/>
                  </a:lnTo>
                  <a:lnTo>
                    <a:pt x="0" y="118618"/>
                  </a:lnTo>
                  <a:lnTo>
                    <a:pt x="0" y="593089"/>
                  </a:lnTo>
                  <a:lnTo>
                    <a:pt x="9318" y="639270"/>
                  </a:lnTo>
                  <a:lnTo>
                    <a:pt x="34734" y="676973"/>
                  </a:lnTo>
                  <a:lnTo>
                    <a:pt x="72437" y="702389"/>
                  </a:lnTo>
                  <a:lnTo>
                    <a:pt x="118618" y="711707"/>
                  </a:lnTo>
                  <a:lnTo>
                    <a:pt x="1864106" y="711707"/>
                  </a:lnTo>
                  <a:lnTo>
                    <a:pt x="1910286" y="702389"/>
                  </a:lnTo>
                  <a:lnTo>
                    <a:pt x="1947989" y="676973"/>
                  </a:lnTo>
                  <a:lnTo>
                    <a:pt x="1973405" y="639270"/>
                  </a:lnTo>
                  <a:lnTo>
                    <a:pt x="1982724" y="593089"/>
                  </a:lnTo>
                  <a:lnTo>
                    <a:pt x="1982724" y="118618"/>
                  </a:lnTo>
                  <a:lnTo>
                    <a:pt x="1973405" y="72437"/>
                  </a:lnTo>
                  <a:lnTo>
                    <a:pt x="1947989" y="34734"/>
                  </a:lnTo>
                  <a:lnTo>
                    <a:pt x="1910286" y="9318"/>
                  </a:lnTo>
                  <a:lnTo>
                    <a:pt x="186410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899665" y="3798569"/>
              <a:ext cx="599440" cy="481965"/>
            </a:xfrm>
            <a:custGeom>
              <a:avLst/>
              <a:gdLst/>
              <a:ahLst/>
              <a:cxnLst/>
              <a:rect l="l" t="t" r="r" b="b"/>
              <a:pathLst>
                <a:path w="599439" h="481964">
                  <a:moveTo>
                    <a:pt x="65531" y="240791"/>
                  </a:moveTo>
                  <a:lnTo>
                    <a:pt x="182117" y="0"/>
                  </a:lnTo>
                  <a:lnTo>
                    <a:pt x="415289" y="0"/>
                  </a:lnTo>
                  <a:lnTo>
                    <a:pt x="531876" y="240791"/>
                  </a:lnTo>
                  <a:lnTo>
                    <a:pt x="415289" y="481583"/>
                  </a:lnTo>
                  <a:lnTo>
                    <a:pt x="182117" y="481583"/>
                  </a:lnTo>
                  <a:lnTo>
                    <a:pt x="65531" y="240791"/>
                  </a:lnTo>
                  <a:close/>
                </a:path>
                <a:path w="599439" h="481964">
                  <a:moveTo>
                    <a:pt x="97027" y="18287"/>
                  </a:moveTo>
                  <a:lnTo>
                    <a:pt x="0" y="234949"/>
                  </a:lnTo>
                  <a:lnTo>
                    <a:pt x="102107" y="463295"/>
                  </a:lnTo>
                </a:path>
                <a:path w="599439" h="481964">
                  <a:moveTo>
                    <a:pt x="500506" y="18287"/>
                  </a:moveTo>
                  <a:lnTo>
                    <a:pt x="598932" y="234949"/>
                  </a:lnTo>
                  <a:lnTo>
                    <a:pt x="495300" y="46329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67718" y="3789420"/>
              <a:ext cx="431165" cy="490855"/>
            </a:xfrm>
            <a:custGeom>
              <a:avLst/>
              <a:gdLst/>
              <a:ahLst/>
              <a:cxnLst/>
              <a:rect l="l" t="t" r="r" b="b"/>
              <a:pathLst>
                <a:path w="431164" h="490854">
                  <a:moveTo>
                    <a:pt x="430573" y="336809"/>
                  </a:moveTo>
                  <a:lnTo>
                    <a:pt x="409587" y="380831"/>
                  </a:lnTo>
                  <a:lnTo>
                    <a:pt x="381887" y="418234"/>
                  </a:lnTo>
                  <a:lnTo>
                    <a:pt x="348641" y="448473"/>
                  </a:lnTo>
                  <a:lnTo>
                    <a:pt x="311019" y="471001"/>
                  </a:lnTo>
                  <a:lnTo>
                    <a:pt x="270187" y="485272"/>
                  </a:lnTo>
                  <a:lnTo>
                    <a:pt x="227316" y="490739"/>
                  </a:lnTo>
                  <a:lnTo>
                    <a:pt x="183572" y="486858"/>
                  </a:lnTo>
                  <a:lnTo>
                    <a:pt x="140124" y="473080"/>
                  </a:lnTo>
                  <a:lnTo>
                    <a:pt x="100059" y="450053"/>
                  </a:lnTo>
                  <a:lnTo>
                    <a:pt x="66016" y="419641"/>
                  </a:lnTo>
                  <a:lnTo>
                    <a:pt x="38491" y="383127"/>
                  </a:lnTo>
                  <a:lnTo>
                    <a:pt x="17982" y="341794"/>
                  </a:lnTo>
                  <a:lnTo>
                    <a:pt x="4986" y="296925"/>
                  </a:lnTo>
                  <a:lnTo>
                    <a:pt x="0" y="249803"/>
                  </a:lnTo>
                  <a:lnTo>
                    <a:pt x="3520" y="201710"/>
                  </a:lnTo>
                  <a:lnTo>
                    <a:pt x="16045" y="153929"/>
                  </a:lnTo>
                  <a:lnTo>
                    <a:pt x="37032" y="109908"/>
                  </a:lnTo>
                  <a:lnTo>
                    <a:pt x="64732" y="72505"/>
                  </a:lnTo>
                  <a:lnTo>
                    <a:pt x="97977" y="42266"/>
                  </a:lnTo>
                  <a:lnTo>
                    <a:pt x="135600" y="19738"/>
                  </a:lnTo>
                  <a:lnTo>
                    <a:pt x="176431" y="5467"/>
                  </a:lnTo>
                  <a:lnTo>
                    <a:pt x="219303" y="0"/>
                  </a:lnTo>
                  <a:lnTo>
                    <a:pt x="263047" y="3881"/>
                  </a:lnTo>
                  <a:lnTo>
                    <a:pt x="306494" y="17658"/>
                  </a:lnTo>
                  <a:lnTo>
                    <a:pt x="347801" y="41677"/>
                  </a:lnTo>
                  <a:lnTo>
                    <a:pt x="383583" y="74554"/>
                  </a:lnTo>
                </a:path>
              </a:pathLst>
            </a:custGeom>
            <a:ln w="38100">
              <a:solidFill>
                <a:srgbClr val="F8F8F8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0889" y="3753181"/>
              <a:ext cx="173531" cy="17365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21552" y="1301496"/>
              <a:ext cx="2234565" cy="3266440"/>
            </a:xfrm>
            <a:custGeom>
              <a:avLst/>
              <a:gdLst/>
              <a:ahLst/>
              <a:cxnLst/>
              <a:rect l="l" t="t" r="r" b="b"/>
              <a:pathLst>
                <a:path w="2234565" h="3266440">
                  <a:moveTo>
                    <a:pt x="2014093" y="0"/>
                  </a:moveTo>
                  <a:lnTo>
                    <a:pt x="220091" y="0"/>
                  </a:lnTo>
                  <a:lnTo>
                    <a:pt x="175738" y="4472"/>
                  </a:lnTo>
                  <a:lnTo>
                    <a:pt x="134427" y="17297"/>
                  </a:lnTo>
                  <a:lnTo>
                    <a:pt x="97042" y="37591"/>
                  </a:lnTo>
                  <a:lnTo>
                    <a:pt x="64468" y="64468"/>
                  </a:lnTo>
                  <a:lnTo>
                    <a:pt x="37591" y="97042"/>
                  </a:lnTo>
                  <a:lnTo>
                    <a:pt x="17297" y="134427"/>
                  </a:lnTo>
                  <a:lnTo>
                    <a:pt x="4472" y="175738"/>
                  </a:lnTo>
                  <a:lnTo>
                    <a:pt x="0" y="220090"/>
                  </a:lnTo>
                  <a:lnTo>
                    <a:pt x="0" y="3045841"/>
                  </a:lnTo>
                  <a:lnTo>
                    <a:pt x="4472" y="3090193"/>
                  </a:lnTo>
                  <a:lnTo>
                    <a:pt x="17297" y="3131504"/>
                  </a:lnTo>
                  <a:lnTo>
                    <a:pt x="37591" y="3168889"/>
                  </a:lnTo>
                  <a:lnTo>
                    <a:pt x="64468" y="3201463"/>
                  </a:lnTo>
                  <a:lnTo>
                    <a:pt x="97042" y="3228340"/>
                  </a:lnTo>
                  <a:lnTo>
                    <a:pt x="134427" y="3248634"/>
                  </a:lnTo>
                  <a:lnTo>
                    <a:pt x="175738" y="3261459"/>
                  </a:lnTo>
                  <a:lnTo>
                    <a:pt x="220091" y="3265931"/>
                  </a:lnTo>
                  <a:lnTo>
                    <a:pt x="2014093" y="3265931"/>
                  </a:lnTo>
                  <a:lnTo>
                    <a:pt x="2058445" y="3261459"/>
                  </a:lnTo>
                  <a:lnTo>
                    <a:pt x="2099756" y="3248634"/>
                  </a:lnTo>
                  <a:lnTo>
                    <a:pt x="2137141" y="3228340"/>
                  </a:lnTo>
                  <a:lnTo>
                    <a:pt x="2169715" y="3201463"/>
                  </a:lnTo>
                  <a:lnTo>
                    <a:pt x="2196592" y="3168889"/>
                  </a:lnTo>
                  <a:lnTo>
                    <a:pt x="2216886" y="3131504"/>
                  </a:lnTo>
                  <a:lnTo>
                    <a:pt x="2229711" y="3090193"/>
                  </a:lnTo>
                  <a:lnTo>
                    <a:pt x="2234183" y="3045841"/>
                  </a:lnTo>
                  <a:lnTo>
                    <a:pt x="2234183" y="220090"/>
                  </a:lnTo>
                  <a:lnTo>
                    <a:pt x="2229711" y="175738"/>
                  </a:lnTo>
                  <a:lnTo>
                    <a:pt x="2216886" y="134427"/>
                  </a:lnTo>
                  <a:lnTo>
                    <a:pt x="2196592" y="97042"/>
                  </a:lnTo>
                  <a:lnTo>
                    <a:pt x="2169715" y="64468"/>
                  </a:lnTo>
                  <a:lnTo>
                    <a:pt x="2137141" y="37591"/>
                  </a:lnTo>
                  <a:lnTo>
                    <a:pt x="2099756" y="17297"/>
                  </a:lnTo>
                  <a:lnTo>
                    <a:pt x="2058445" y="4472"/>
                  </a:lnTo>
                  <a:lnTo>
                    <a:pt x="2014093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21552" y="1301496"/>
              <a:ext cx="2234565" cy="3266440"/>
            </a:xfrm>
            <a:custGeom>
              <a:avLst/>
              <a:gdLst/>
              <a:ahLst/>
              <a:cxnLst/>
              <a:rect l="l" t="t" r="r" b="b"/>
              <a:pathLst>
                <a:path w="2234565" h="3266440">
                  <a:moveTo>
                    <a:pt x="0" y="220090"/>
                  </a:moveTo>
                  <a:lnTo>
                    <a:pt x="4472" y="175738"/>
                  </a:lnTo>
                  <a:lnTo>
                    <a:pt x="17297" y="134427"/>
                  </a:lnTo>
                  <a:lnTo>
                    <a:pt x="37591" y="97042"/>
                  </a:lnTo>
                  <a:lnTo>
                    <a:pt x="64468" y="64468"/>
                  </a:lnTo>
                  <a:lnTo>
                    <a:pt x="97042" y="37591"/>
                  </a:lnTo>
                  <a:lnTo>
                    <a:pt x="134427" y="17297"/>
                  </a:lnTo>
                  <a:lnTo>
                    <a:pt x="175738" y="4472"/>
                  </a:lnTo>
                  <a:lnTo>
                    <a:pt x="220091" y="0"/>
                  </a:lnTo>
                  <a:lnTo>
                    <a:pt x="2014093" y="0"/>
                  </a:lnTo>
                  <a:lnTo>
                    <a:pt x="2058445" y="4472"/>
                  </a:lnTo>
                  <a:lnTo>
                    <a:pt x="2099756" y="17297"/>
                  </a:lnTo>
                  <a:lnTo>
                    <a:pt x="2137141" y="37591"/>
                  </a:lnTo>
                  <a:lnTo>
                    <a:pt x="2169715" y="64468"/>
                  </a:lnTo>
                  <a:lnTo>
                    <a:pt x="2196592" y="97042"/>
                  </a:lnTo>
                  <a:lnTo>
                    <a:pt x="2216886" y="134427"/>
                  </a:lnTo>
                  <a:lnTo>
                    <a:pt x="2229711" y="175738"/>
                  </a:lnTo>
                  <a:lnTo>
                    <a:pt x="2234183" y="220090"/>
                  </a:lnTo>
                  <a:lnTo>
                    <a:pt x="2234183" y="3045841"/>
                  </a:lnTo>
                  <a:lnTo>
                    <a:pt x="2229711" y="3090193"/>
                  </a:lnTo>
                  <a:lnTo>
                    <a:pt x="2216886" y="3131504"/>
                  </a:lnTo>
                  <a:lnTo>
                    <a:pt x="2196592" y="3168889"/>
                  </a:lnTo>
                  <a:lnTo>
                    <a:pt x="2169715" y="3201463"/>
                  </a:lnTo>
                  <a:lnTo>
                    <a:pt x="2137141" y="3228340"/>
                  </a:lnTo>
                  <a:lnTo>
                    <a:pt x="2099756" y="3248634"/>
                  </a:lnTo>
                  <a:lnTo>
                    <a:pt x="2058445" y="3261459"/>
                  </a:lnTo>
                  <a:lnTo>
                    <a:pt x="2014093" y="3265931"/>
                  </a:lnTo>
                  <a:lnTo>
                    <a:pt x="220091" y="3265931"/>
                  </a:lnTo>
                  <a:lnTo>
                    <a:pt x="175738" y="3261459"/>
                  </a:lnTo>
                  <a:lnTo>
                    <a:pt x="134427" y="3248634"/>
                  </a:lnTo>
                  <a:lnTo>
                    <a:pt x="97042" y="3228340"/>
                  </a:lnTo>
                  <a:lnTo>
                    <a:pt x="64468" y="3201463"/>
                  </a:lnTo>
                  <a:lnTo>
                    <a:pt x="37591" y="3168889"/>
                  </a:lnTo>
                  <a:lnTo>
                    <a:pt x="17297" y="3131504"/>
                  </a:lnTo>
                  <a:lnTo>
                    <a:pt x="4472" y="3090193"/>
                  </a:lnTo>
                  <a:lnTo>
                    <a:pt x="0" y="3045841"/>
                  </a:lnTo>
                  <a:lnTo>
                    <a:pt x="0" y="22009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71559" y="1287780"/>
              <a:ext cx="2075814" cy="3264535"/>
            </a:xfrm>
            <a:custGeom>
              <a:avLst/>
              <a:gdLst/>
              <a:ahLst/>
              <a:cxnLst/>
              <a:rect l="l" t="t" r="r" b="b"/>
              <a:pathLst>
                <a:path w="2075815" h="3264535">
                  <a:moveTo>
                    <a:pt x="1871218" y="0"/>
                  </a:moveTo>
                  <a:lnTo>
                    <a:pt x="204470" y="0"/>
                  </a:lnTo>
                  <a:lnTo>
                    <a:pt x="157594" y="5401"/>
                  </a:lnTo>
                  <a:lnTo>
                    <a:pt x="114559" y="20786"/>
                  </a:lnTo>
                  <a:lnTo>
                    <a:pt x="76593" y="44926"/>
                  </a:lnTo>
                  <a:lnTo>
                    <a:pt x="44926" y="76593"/>
                  </a:lnTo>
                  <a:lnTo>
                    <a:pt x="20786" y="114559"/>
                  </a:lnTo>
                  <a:lnTo>
                    <a:pt x="5401" y="157594"/>
                  </a:lnTo>
                  <a:lnTo>
                    <a:pt x="0" y="204470"/>
                  </a:lnTo>
                  <a:lnTo>
                    <a:pt x="0" y="3059938"/>
                  </a:lnTo>
                  <a:lnTo>
                    <a:pt x="5401" y="3106813"/>
                  </a:lnTo>
                  <a:lnTo>
                    <a:pt x="20786" y="3149848"/>
                  </a:lnTo>
                  <a:lnTo>
                    <a:pt x="44926" y="3187814"/>
                  </a:lnTo>
                  <a:lnTo>
                    <a:pt x="76593" y="3219481"/>
                  </a:lnTo>
                  <a:lnTo>
                    <a:pt x="114559" y="3243621"/>
                  </a:lnTo>
                  <a:lnTo>
                    <a:pt x="157594" y="3259006"/>
                  </a:lnTo>
                  <a:lnTo>
                    <a:pt x="204470" y="3264408"/>
                  </a:lnTo>
                  <a:lnTo>
                    <a:pt x="1871218" y="3264408"/>
                  </a:lnTo>
                  <a:lnTo>
                    <a:pt x="1918093" y="3259006"/>
                  </a:lnTo>
                  <a:lnTo>
                    <a:pt x="1961128" y="3243621"/>
                  </a:lnTo>
                  <a:lnTo>
                    <a:pt x="1999094" y="3219481"/>
                  </a:lnTo>
                  <a:lnTo>
                    <a:pt x="2030761" y="3187814"/>
                  </a:lnTo>
                  <a:lnTo>
                    <a:pt x="2054901" y="3149848"/>
                  </a:lnTo>
                  <a:lnTo>
                    <a:pt x="2070286" y="3106813"/>
                  </a:lnTo>
                  <a:lnTo>
                    <a:pt x="2075688" y="3059938"/>
                  </a:lnTo>
                  <a:lnTo>
                    <a:pt x="2075688" y="204470"/>
                  </a:lnTo>
                  <a:lnTo>
                    <a:pt x="2070286" y="157594"/>
                  </a:lnTo>
                  <a:lnTo>
                    <a:pt x="2054901" y="114559"/>
                  </a:lnTo>
                  <a:lnTo>
                    <a:pt x="2030761" y="76593"/>
                  </a:lnTo>
                  <a:lnTo>
                    <a:pt x="1999094" y="44926"/>
                  </a:lnTo>
                  <a:lnTo>
                    <a:pt x="1961128" y="20786"/>
                  </a:lnTo>
                  <a:lnTo>
                    <a:pt x="1918093" y="5401"/>
                  </a:lnTo>
                  <a:lnTo>
                    <a:pt x="1871218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671559" y="1287780"/>
              <a:ext cx="2075814" cy="3264535"/>
            </a:xfrm>
            <a:custGeom>
              <a:avLst/>
              <a:gdLst/>
              <a:ahLst/>
              <a:cxnLst/>
              <a:rect l="l" t="t" r="r" b="b"/>
              <a:pathLst>
                <a:path w="2075815" h="3264535">
                  <a:moveTo>
                    <a:pt x="0" y="204470"/>
                  </a:moveTo>
                  <a:lnTo>
                    <a:pt x="5401" y="157594"/>
                  </a:lnTo>
                  <a:lnTo>
                    <a:pt x="20786" y="114559"/>
                  </a:lnTo>
                  <a:lnTo>
                    <a:pt x="44926" y="76593"/>
                  </a:lnTo>
                  <a:lnTo>
                    <a:pt x="76593" y="44926"/>
                  </a:lnTo>
                  <a:lnTo>
                    <a:pt x="114559" y="20786"/>
                  </a:lnTo>
                  <a:lnTo>
                    <a:pt x="157594" y="5401"/>
                  </a:lnTo>
                  <a:lnTo>
                    <a:pt x="204470" y="0"/>
                  </a:lnTo>
                  <a:lnTo>
                    <a:pt x="1871218" y="0"/>
                  </a:lnTo>
                  <a:lnTo>
                    <a:pt x="1918093" y="5401"/>
                  </a:lnTo>
                  <a:lnTo>
                    <a:pt x="1961128" y="20786"/>
                  </a:lnTo>
                  <a:lnTo>
                    <a:pt x="1999094" y="44926"/>
                  </a:lnTo>
                  <a:lnTo>
                    <a:pt x="2030761" y="76593"/>
                  </a:lnTo>
                  <a:lnTo>
                    <a:pt x="2054901" y="114559"/>
                  </a:lnTo>
                  <a:lnTo>
                    <a:pt x="2070286" y="157594"/>
                  </a:lnTo>
                  <a:lnTo>
                    <a:pt x="2075688" y="204470"/>
                  </a:lnTo>
                  <a:lnTo>
                    <a:pt x="2075688" y="3059938"/>
                  </a:lnTo>
                  <a:lnTo>
                    <a:pt x="2070286" y="3106813"/>
                  </a:lnTo>
                  <a:lnTo>
                    <a:pt x="2054901" y="3149848"/>
                  </a:lnTo>
                  <a:lnTo>
                    <a:pt x="2030761" y="3187814"/>
                  </a:lnTo>
                  <a:lnTo>
                    <a:pt x="1999094" y="3219481"/>
                  </a:lnTo>
                  <a:lnTo>
                    <a:pt x="1961128" y="3243621"/>
                  </a:lnTo>
                  <a:lnTo>
                    <a:pt x="1918093" y="3259006"/>
                  </a:lnTo>
                  <a:lnTo>
                    <a:pt x="1871218" y="3264408"/>
                  </a:lnTo>
                  <a:lnTo>
                    <a:pt x="204470" y="3264408"/>
                  </a:lnTo>
                  <a:lnTo>
                    <a:pt x="157594" y="3259006"/>
                  </a:lnTo>
                  <a:lnTo>
                    <a:pt x="114559" y="3243621"/>
                  </a:lnTo>
                  <a:lnTo>
                    <a:pt x="76593" y="3219481"/>
                  </a:lnTo>
                  <a:lnTo>
                    <a:pt x="44926" y="3187814"/>
                  </a:lnTo>
                  <a:lnTo>
                    <a:pt x="20786" y="3149848"/>
                  </a:lnTo>
                  <a:lnTo>
                    <a:pt x="5401" y="3106813"/>
                  </a:lnTo>
                  <a:lnTo>
                    <a:pt x="0" y="3059938"/>
                  </a:lnTo>
                  <a:lnTo>
                    <a:pt x="0" y="204470"/>
                  </a:lnTo>
                  <a:close/>
                </a:path>
              </a:pathLst>
            </a:custGeom>
            <a:ln w="317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2216657" y="5450585"/>
            <a:ext cx="675640" cy="481965"/>
          </a:xfrm>
          <a:custGeom>
            <a:avLst/>
            <a:gdLst/>
            <a:ahLst/>
            <a:cxnLst/>
            <a:rect l="l" t="t" r="r" b="b"/>
            <a:pathLst>
              <a:path w="675639" h="481964">
                <a:moveTo>
                  <a:pt x="74675" y="240791"/>
                </a:moveTo>
                <a:lnTo>
                  <a:pt x="195072" y="0"/>
                </a:lnTo>
                <a:lnTo>
                  <a:pt x="480060" y="0"/>
                </a:lnTo>
                <a:lnTo>
                  <a:pt x="600456" y="240791"/>
                </a:lnTo>
                <a:lnTo>
                  <a:pt x="480060" y="481583"/>
                </a:lnTo>
                <a:lnTo>
                  <a:pt x="195072" y="481583"/>
                </a:lnTo>
                <a:lnTo>
                  <a:pt x="74675" y="240791"/>
                </a:lnTo>
                <a:close/>
              </a:path>
              <a:path w="675639" h="481964">
                <a:moveTo>
                  <a:pt x="109981" y="18287"/>
                </a:moveTo>
                <a:lnTo>
                  <a:pt x="0" y="234937"/>
                </a:lnTo>
                <a:lnTo>
                  <a:pt x="115824" y="463295"/>
                </a:lnTo>
              </a:path>
              <a:path w="675639" h="481964">
                <a:moveTo>
                  <a:pt x="565150" y="18287"/>
                </a:moveTo>
                <a:lnTo>
                  <a:pt x="675132" y="234937"/>
                </a:lnTo>
                <a:lnTo>
                  <a:pt x="559308" y="463295"/>
                </a:lnTo>
              </a:path>
            </a:pathLst>
          </a:custGeom>
          <a:ln w="381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4994179" y="5498836"/>
            <a:ext cx="523240" cy="542290"/>
            <a:chOff x="4994179" y="5498836"/>
            <a:chExt cx="523240" cy="542290"/>
          </a:xfrm>
        </p:grpSpPr>
        <p:sp>
          <p:nvSpPr>
            <p:cNvPr id="42" name="object 42"/>
            <p:cNvSpPr/>
            <p:nvPr/>
          </p:nvSpPr>
          <p:spPr>
            <a:xfrm>
              <a:off x="5013229" y="5530322"/>
              <a:ext cx="482600" cy="491490"/>
            </a:xfrm>
            <a:custGeom>
              <a:avLst/>
              <a:gdLst/>
              <a:ahLst/>
              <a:cxnLst/>
              <a:rect l="l" t="t" r="r" b="b"/>
              <a:pathLst>
                <a:path w="482600" h="491489">
                  <a:moveTo>
                    <a:pt x="482060" y="347008"/>
                  </a:moveTo>
                  <a:lnTo>
                    <a:pt x="459672" y="385689"/>
                  </a:lnTo>
                  <a:lnTo>
                    <a:pt x="431408" y="418923"/>
                  </a:lnTo>
                  <a:lnTo>
                    <a:pt x="398212" y="446365"/>
                  </a:lnTo>
                  <a:lnTo>
                    <a:pt x="361026" y="467666"/>
                  </a:lnTo>
                  <a:lnTo>
                    <a:pt x="320796" y="482480"/>
                  </a:lnTo>
                  <a:lnTo>
                    <a:pt x="278465" y="490459"/>
                  </a:lnTo>
                  <a:lnTo>
                    <a:pt x="234976" y="491257"/>
                  </a:lnTo>
                  <a:lnTo>
                    <a:pt x="191275" y="484526"/>
                  </a:lnTo>
                  <a:lnTo>
                    <a:pt x="148304" y="469919"/>
                  </a:lnTo>
                  <a:lnTo>
                    <a:pt x="104115" y="444930"/>
                  </a:lnTo>
                  <a:lnTo>
                    <a:pt x="67040" y="412831"/>
                  </a:lnTo>
                  <a:lnTo>
                    <a:pt x="37585" y="374933"/>
                  </a:lnTo>
                  <a:lnTo>
                    <a:pt x="16256" y="332543"/>
                  </a:lnTo>
                  <a:lnTo>
                    <a:pt x="3558" y="286972"/>
                  </a:lnTo>
                  <a:lnTo>
                    <a:pt x="0" y="239529"/>
                  </a:lnTo>
                  <a:lnTo>
                    <a:pt x="6085" y="191524"/>
                  </a:lnTo>
                  <a:lnTo>
                    <a:pt x="22320" y="144266"/>
                  </a:lnTo>
                  <a:lnTo>
                    <a:pt x="44707" y="105568"/>
                  </a:lnTo>
                  <a:lnTo>
                    <a:pt x="72971" y="72322"/>
                  </a:lnTo>
                  <a:lnTo>
                    <a:pt x="106168" y="44875"/>
                  </a:lnTo>
                  <a:lnTo>
                    <a:pt x="143353" y="23574"/>
                  </a:lnTo>
                  <a:lnTo>
                    <a:pt x="183584" y="8763"/>
                  </a:lnTo>
                  <a:lnTo>
                    <a:pt x="225915" y="789"/>
                  </a:lnTo>
                  <a:lnTo>
                    <a:pt x="269403" y="0"/>
                  </a:lnTo>
                  <a:lnTo>
                    <a:pt x="313105" y="6739"/>
                  </a:lnTo>
                  <a:lnTo>
                    <a:pt x="356076" y="21355"/>
                  </a:lnTo>
                  <a:lnTo>
                    <a:pt x="391048" y="40181"/>
                  </a:lnTo>
                  <a:lnTo>
                    <a:pt x="422497" y="64141"/>
                  </a:lnTo>
                </a:path>
              </a:pathLst>
            </a:custGeom>
            <a:ln w="38100">
              <a:solidFill>
                <a:srgbClr val="385D8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40314" y="5498836"/>
              <a:ext cx="176692" cy="169897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155815" y="5549646"/>
            <a:ext cx="581660" cy="369570"/>
            <a:chOff x="7155815" y="5549646"/>
            <a:chExt cx="581660" cy="369570"/>
          </a:xfrm>
        </p:grpSpPr>
        <p:sp>
          <p:nvSpPr>
            <p:cNvPr id="45" name="object 45"/>
            <p:cNvSpPr/>
            <p:nvPr/>
          </p:nvSpPr>
          <p:spPr>
            <a:xfrm>
              <a:off x="7155815" y="5549646"/>
              <a:ext cx="581660" cy="369570"/>
            </a:xfrm>
            <a:custGeom>
              <a:avLst/>
              <a:gdLst/>
              <a:ahLst/>
              <a:cxnLst/>
              <a:rect l="l" t="t" r="r" b="b"/>
              <a:pathLst>
                <a:path w="581659" h="369570">
                  <a:moveTo>
                    <a:pt x="364744" y="58178"/>
                  </a:moveTo>
                  <a:lnTo>
                    <a:pt x="338836" y="30226"/>
                  </a:lnTo>
                  <a:lnTo>
                    <a:pt x="66598" y="282041"/>
                  </a:lnTo>
                  <a:lnTo>
                    <a:pt x="84709" y="222897"/>
                  </a:lnTo>
                  <a:lnTo>
                    <a:pt x="64490" y="198386"/>
                  </a:lnTo>
                  <a:lnTo>
                    <a:pt x="57505" y="200533"/>
                  </a:lnTo>
                  <a:lnTo>
                    <a:pt x="51841" y="205130"/>
                  </a:lnTo>
                  <a:lnTo>
                    <a:pt x="48260" y="211772"/>
                  </a:lnTo>
                  <a:lnTo>
                    <a:pt x="0" y="369570"/>
                  </a:lnTo>
                  <a:lnTo>
                    <a:pt x="52679" y="357886"/>
                  </a:lnTo>
                  <a:lnTo>
                    <a:pt x="161163" y="333832"/>
                  </a:lnTo>
                  <a:lnTo>
                    <a:pt x="168084" y="330771"/>
                  </a:lnTo>
                  <a:lnTo>
                    <a:pt x="173113" y="325462"/>
                  </a:lnTo>
                  <a:lnTo>
                    <a:pt x="175780" y="318668"/>
                  </a:lnTo>
                  <a:lnTo>
                    <a:pt x="175641" y="311099"/>
                  </a:lnTo>
                  <a:lnTo>
                    <a:pt x="172567" y="304190"/>
                  </a:lnTo>
                  <a:lnTo>
                    <a:pt x="167271" y="299161"/>
                  </a:lnTo>
                  <a:lnTo>
                    <a:pt x="160477" y="296494"/>
                  </a:lnTo>
                  <a:lnTo>
                    <a:pt x="152908" y="296633"/>
                  </a:lnTo>
                  <a:lnTo>
                    <a:pt x="92481" y="310045"/>
                  </a:lnTo>
                  <a:lnTo>
                    <a:pt x="364744" y="58178"/>
                  </a:lnTo>
                  <a:close/>
                </a:path>
                <a:path w="581659" h="369570">
                  <a:moveTo>
                    <a:pt x="581660" y="0"/>
                  </a:moveTo>
                  <a:lnTo>
                    <a:pt x="419735" y="31496"/>
                  </a:lnTo>
                  <a:lnTo>
                    <a:pt x="404622" y="53848"/>
                  </a:lnTo>
                  <a:lnTo>
                    <a:pt x="407517" y="60845"/>
                  </a:lnTo>
                  <a:lnTo>
                    <a:pt x="412699" y="66001"/>
                  </a:lnTo>
                  <a:lnTo>
                    <a:pt x="419417" y="68859"/>
                  </a:lnTo>
                  <a:lnTo>
                    <a:pt x="426974" y="68897"/>
                  </a:lnTo>
                  <a:lnTo>
                    <a:pt x="487641" y="57086"/>
                  </a:lnTo>
                  <a:lnTo>
                    <a:pt x="208534" y="302209"/>
                  </a:lnTo>
                  <a:lnTo>
                    <a:pt x="233680" y="330835"/>
                  </a:lnTo>
                  <a:lnTo>
                    <a:pt x="512851" y="85686"/>
                  </a:lnTo>
                  <a:lnTo>
                    <a:pt x="493268" y="144373"/>
                  </a:lnTo>
                  <a:lnTo>
                    <a:pt x="512787" y="169405"/>
                  </a:lnTo>
                  <a:lnTo>
                    <a:pt x="519823" y="167449"/>
                  </a:lnTo>
                  <a:lnTo>
                    <a:pt x="525627" y="163004"/>
                  </a:lnTo>
                  <a:lnTo>
                    <a:pt x="529463" y="156438"/>
                  </a:lnTo>
                  <a:lnTo>
                    <a:pt x="578142" y="10541"/>
                  </a:lnTo>
                  <a:lnTo>
                    <a:pt x="581660" y="0"/>
                  </a:lnTo>
                  <a:close/>
                </a:path>
              </a:pathLst>
            </a:custGeom>
            <a:solidFill>
              <a:srgbClr val="385D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6879" y="5580799"/>
              <a:ext cx="121157" cy="1184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9632" y="5780824"/>
              <a:ext cx="121285" cy="118325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464435" y="971550"/>
            <a:ext cx="813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3430" algn="l"/>
                <a:tab pos="4338320" algn="l"/>
                <a:tab pos="6422390" algn="l"/>
              </a:tabLst>
            </a:pPr>
            <a:r>
              <a:rPr sz="1800" b="1" spc="-5" dirty="0">
                <a:latin typeface="Calibri"/>
                <a:cs typeface="Calibri"/>
              </a:rPr>
              <a:t>Things	Local Network	The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Internet	</a:t>
            </a:r>
            <a:r>
              <a:rPr sz="2700" b="1" spc="-7" baseline="1543" dirty="0">
                <a:latin typeface="Calibri"/>
                <a:cs typeface="Calibri"/>
              </a:rPr>
              <a:t>Back-End</a:t>
            </a:r>
            <a:r>
              <a:rPr sz="2700" b="1" spc="-104" baseline="1543" dirty="0">
                <a:latin typeface="Calibri"/>
                <a:cs typeface="Calibri"/>
              </a:rPr>
              <a:t> </a:t>
            </a:r>
            <a:r>
              <a:rPr sz="2700" b="1" baseline="1543" dirty="0">
                <a:latin typeface="Calibri"/>
                <a:cs typeface="Calibri"/>
              </a:rPr>
              <a:t>Services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654031" y="2755772"/>
            <a:ext cx="11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187445" y="1339596"/>
            <a:ext cx="7608570" cy="3030220"/>
            <a:chOff x="3187445" y="1339596"/>
            <a:chExt cx="7608570" cy="3030220"/>
          </a:xfrm>
        </p:grpSpPr>
        <p:sp>
          <p:nvSpPr>
            <p:cNvPr id="51" name="object 51"/>
            <p:cNvSpPr/>
            <p:nvPr/>
          </p:nvSpPr>
          <p:spPr>
            <a:xfrm>
              <a:off x="3187446" y="2791713"/>
              <a:ext cx="518159" cy="339090"/>
            </a:xfrm>
            <a:custGeom>
              <a:avLst/>
              <a:gdLst/>
              <a:ahLst/>
              <a:cxnLst/>
              <a:rect l="l" t="t" r="r" b="b"/>
              <a:pathLst>
                <a:path w="518160" h="339089">
                  <a:moveTo>
                    <a:pt x="325882" y="26416"/>
                  </a:moveTo>
                  <a:lnTo>
                    <a:pt x="298323" y="0"/>
                  </a:lnTo>
                  <a:lnTo>
                    <a:pt x="61150" y="247180"/>
                  </a:lnTo>
                  <a:lnTo>
                    <a:pt x="75692" y="187071"/>
                  </a:lnTo>
                  <a:lnTo>
                    <a:pt x="54000" y="163842"/>
                  </a:lnTo>
                  <a:lnTo>
                    <a:pt x="47142" y="166420"/>
                  </a:lnTo>
                  <a:lnTo>
                    <a:pt x="41770" y="171361"/>
                  </a:lnTo>
                  <a:lnTo>
                    <a:pt x="38608" y="178181"/>
                  </a:lnTo>
                  <a:lnTo>
                    <a:pt x="0" y="338582"/>
                  </a:lnTo>
                  <a:lnTo>
                    <a:pt x="49314" y="324485"/>
                  </a:lnTo>
                  <a:lnTo>
                    <a:pt x="158623" y="293243"/>
                  </a:lnTo>
                  <a:lnTo>
                    <a:pt x="165303" y="289826"/>
                  </a:lnTo>
                  <a:lnTo>
                    <a:pt x="170014" y="284264"/>
                  </a:lnTo>
                  <a:lnTo>
                    <a:pt x="172300" y="277317"/>
                  </a:lnTo>
                  <a:lnTo>
                    <a:pt x="171704" y="269748"/>
                  </a:lnTo>
                  <a:lnTo>
                    <a:pt x="168198" y="263017"/>
                  </a:lnTo>
                  <a:lnTo>
                    <a:pt x="162598" y="258305"/>
                  </a:lnTo>
                  <a:lnTo>
                    <a:pt x="155638" y="256057"/>
                  </a:lnTo>
                  <a:lnTo>
                    <a:pt x="148082" y="256667"/>
                  </a:lnTo>
                  <a:lnTo>
                    <a:pt x="88671" y="273621"/>
                  </a:lnTo>
                  <a:lnTo>
                    <a:pt x="325882" y="26416"/>
                  </a:lnTo>
                  <a:close/>
                </a:path>
                <a:path w="518160" h="339089">
                  <a:moveTo>
                    <a:pt x="518033" y="7112"/>
                  </a:moveTo>
                  <a:lnTo>
                    <a:pt x="358267" y="48133"/>
                  </a:lnTo>
                  <a:lnTo>
                    <a:pt x="351472" y="51473"/>
                  </a:lnTo>
                  <a:lnTo>
                    <a:pt x="346659" y="56946"/>
                  </a:lnTo>
                  <a:lnTo>
                    <a:pt x="344246" y="63842"/>
                  </a:lnTo>
                  <a:lnTo>
                    <a:pt x="344678" y="71374"/>
                  </a:lnTo>
                  <a:lnTo>
                    <a:pt x="347929" y="78181"/>
                  </a:lnTo>
                  <a:lnTo>
                    <a:pt x="353364" y="83045"/>
                  </a:lnTo>
                  <a:lnTo>
                    <a:pt x="360248" y="85509"/>
                  </a:lnTo>
                  <a:lnTo>
                    <a:pt x="367792" y="85090"/>
                  </a:lnTo>
                  <a:lnTo>
                    <a:pt x="427647" y="69672"/>
                  </a:lnTo>
                  <a:lnTo>
                    <a:pt x="184658" y="310134"/>
                  </a:lnTo>
                  <a:lnTo>
                    <a:pt x="211455" y="337185"/>
                  </a:lnTo>
                  <a:lnTo>
                    <a:pt x="454469" y="96799"/>
                  </a:lnTo>
                  <a:lnTo>
                    <a:pt x="438404" y="156464"/>
                  </a:lnTo>
                  <a:lnTo>
                    <a:pt x="459422" y="180289"/>
                  </a:lnTo>
                  <a:lnTo>
                    <a:pt x="466356" y="177914"/>
                  </a:lnTo>
                  <a:lnTo>
                    <a:pt x="471881" y="173139"/>
                  </a:lnTo>
                  <a:lnTo>
                    <a:pt x="475234" y="166370"/>
                  </a:lnTo>
                  <a:lnTo>
                    <a:pt x="514540" y="20066"/>
                  </a:lnTo>
                  <a:lnTo>
                    <a:pt x="518033" y="7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12794" y="2759075"/>
              <a:ext cx="116712" cy="11468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2273" y="3039491"/>
              <a:ext cx="116839" cy="11455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202686" y="3858513"/>
              <a:ext cx="518159" cy="339090"/>
            </a:xfrm>
            <a:custGeom>
              <a:avLst/>
              <a:gdLst/>
              <a:ahLst/>
              <a:cxnLst/>
              <a:rect l="l" t="t" r="r" b="b"/>
              <a:pathLst>
                <a:path w="518160" h="339089">
                  <a:moveTo>
                    <a:pt x="325882" y="26416"/>
                  </a:moveTo>
                  <a:lnTo>
                    <a:pt x="298323" y="0"/>
                  </a:lnTo>
                  <a:lnTo>
                    <a:pt x="61150" y="247180"/>
                  </a:lnTo>
                  <a:lnTo>
                    <a:pt x="75692" y="187071"/>
                  </a:lnTo>
                  <a:lnTo>
                    <a:pt x="54000" y="163842"/>
                  </a:lnTo>
                  <a:lnTo>
                    <a:pt x="47142" y="166420"/>
                  </a:lnTo>
                  <a:lnTo>
                    <a:pt x="41770" y="171361"/>
                  </a:lnTo>
                  <a:lnTo>
                    <a:pt x="38608" y="178181"/>
                  </a:lnTo>
                  <a:lnTo>
                    <a:pt x="0" y="338582"/>
                  </a:lnTo>
                  <a:lnTo>
                    <a:pt x="49314" y="324485"/>
                  </a:lnTo>
                  <a:lnTo>
                    <a:pt x="158623" y="293243"/>
                  </a:lnTo>
                  <a:lnTo>
                    <a:pt x="165303" y="289826"/>
                  </a:lnTo>
                  <a:lnTo>
                    <a:pt x="170014" y="284264"/>
                  </a:lnTo>
                  <a:lnTo>
                    <a:pt x="172300" y="277317"/>
                  </a:lnTo>
                  <a:lnTo>
                    <a:pt x="171704" y="269748"/>
                  </a:lnTo>
                  <a:lnTo>
                    <a:pt x="168198" y="263017"/>
                  </a:lnTo>
                  <a:lnTo>
                    <a:pt x="162598" y="258305"/>
                  </a:lnTo>
                  <a:lnTo>
                    <a:pt x="155638" y="256057"/>
                  </a:lnTo>
                  <a:lnTo>
                    <a:pt x="148082" y="256667"/>
                  </a:lnTo>
                  <a:lnTo>
                    <a:pt x="88671" y="273621"/>
                  </a:lnTo>
                  <a:lnTo>
                    <a:pt x="325882" y="26416"/>
                  </a:lnTo>
                  <a:close/>
                </a:path>
                <a:path w="518160" h="339089">
                  <a:moveTo>
                    <a:pt x="518033" y="7112"/>
                  </a:moveTo>
                  <a:lnTo>
                    <a:pt x="358267" y="48133"/>
                  </a:lnTo>
                  <a:lnTo>
                    <a:pt x="351472" y="51473"/>
                  </a:lnTo>
                  <a:lnTo>
                    <a:pt x="346659" y="56946"/>
                  </a:lnTo>
                  <a:lnTo>
                    <a:pt x="344246" y="63842"/>
                  </a:lnTo>
                  <a:lnTo>
                    <a:pt x="344678" y="71374"/>
                  </a:lnTo>
                  <a:lnTo>
                    <a:pt x="347929" y="78181"/>
                  </a:lnTo>
                  <a:lnTo>
                    <a:pt x="353364" y="83045"/>
                  </a:lnTo>
                  <a:lnTo>
                    <a:pt x="360248" y="85509"/>
                  </a:lnTo>
                  <a:lnTo>
                    <a:pt x="367792" y="85090"/>
                  </a:lnTo>
                  <a:lnTo>
                    <a:pt x="427647" y="69672"/>
                  </a:lnTo>
                  <a:lnTo>
                    <a:pt x="184658" y="310134"/>
                  </a:lnTo>
                  <a:lnTo>
                    <a:pt x="211455" y="337185"/>
                  </a:lnTo>
                  <a:lnTo>
                    <a:pt x="454469" y="96799"/>
                  </a:lnTo>
                  <a:lnTo>
                    <a:pt x="438404" y="156464"/>
                  </a:lnTo>
                  <a:lnTo>
                    <a:pt x="459422" y="180289"/>
                  </a:lnTo>
                  <a:lnTo>
                    <a:pt x="466356" y="177914"/>
                  </a:lnTo>
                  <a:lnTo>
                    <a:pt x="471881" y="173139"/>
                  </a:lnTo>
                  <a:lnTo>
                    <a:pt x="475234" y="166370"/>
                  </a:lnTo>
                  <a:lnTo>
                    <a:pt x="514540" y="20066"/>
                  </a:lnTo>
                  <a:lnTo>
                    <a:pt x="518033" y="7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8034" y="3825875"/>
              <a:ext cx="116712" cy="11468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7513" y="4106291"/>
              <a:ext cx="116839" cy="11455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31907" y="1339596"/>
              <a:ext cx="864107" cy="8641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3580" y="3518916"/>
              <a:ext cx="987551" cy="85039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5104" y="2426208"/>
              <a:ext cx="275844" cy="8382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860536" y="1405128"/>
              <a:ext cx="722630" cy="716280"/>
            </a:xfrm>
            <a:custGeom>
              <a:avLst/>
              <a:gdLst/>
              <a:ahLst/>
              <a:cxnLst/>
              <a:rect l="l" t="t" r="r" b="b"/>
              <a:pathLst>
                <a:path w="722629" h="716280">
                  <a:moveTo>
                    <a:pt x="602996" y="0"/>
                  </a:moveTo>
                  <a:lnTo>
                    <a:pt x="119380" y="0"/>
                  </a:lnTo>
                  <a:lnTo>
                    <a:pt x="72919" y="9384"/>
                  </a:lnTo>
                  <a:lnTo>
                    <a:pt x="34972" y="34972"/>
                  </a:lnTo>
                  <a:lnTo>
                    <a:pt x="9384" y="72919"/>
                  </a:lnTo>
                  <a:lnTo>
                    <a:pt x="0" y="119380"/>
                  </a:lnTo>
                  <a:lnTo>
                    <a:pt x="0" y="596900"/>
                  </a:lnTo>
                  <a:lnTo>
                    <a:pt x="9384" y="643360"/>
                  </a:lnTo>
                  <a:lnTo>
                    <a:pt x="34972" y="681307"/>
                  </a:lnTo>
                  <a:lnTo>
                    <a:pt x="72919" y="706895"/>
                  </a:lnTo>
                  <a:lnTo>
                    <a:pt x="119380" y="716280"/>
                  </a:lnTo>
                  <a:lnTo>
                    <a:pt x="602996" y="716280"/>
                  </a:lnTo>
                  <a:lnTo>
                    <a:pt x="649456" y="706895"/>
                  </a:lnTo>
                  <a:lnTo>
                    <a:pt x="687403" y="681307"/>
                  </a:lnTo>
                  <a:lnTo>
                    <a:pt x="712991" y="643360"/>
                  </a:lnTo>
                  <a:lnTo>
                    <a:pt x="722376" y="596900"/>
                  </a:lnTo>
                  <a:lnTo>
                    <a:pt x="722376" y="119380"/>
                  </a:lnTo>
                  <a:lnTo>
                    <a:pt x="712991" y="72919"/>
                  </a:lnTo>
                  <a:lnTo>
                    <a:pt x="687403" y="34972"/>
                  </a:lnTo>
                  <a:lnTo>
                    <a:pt x="649456" y="9384"/>
                  </a:lnTo>
                  <a:lnTo>
                    <a:pt x="60299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55786" y="1630425"/>
              <a:ext cx="518159" cy="339090"/>
            </a:xfrm>
            <a:custGeom>
              <a:avLst/>
              <a:gdLst/>
              <a:ahLst/>
              <a:cxnLst/>
              <a:rect l="l" t="t" r="r" b="b"/>
              <a:pathLst>
                <a:path w="518159" h="339089">
                  <a:moveTo>
                    <a:pt x="325882" y="26416"/>
                  </a:moveTo>
                  <a:lnTo>
                    <a:pt x="298323" y="0"/>
                  </a:lnTo>
                  <a:lnTo>
                    <a:pt x="61150" y="247180"/>
                  </a:lnTo>
                  <a:lnTo>
                    <a:pt x="75692" y="187071"/>
                  </a:lnTo>
                  <a:lnTo>
                    <a:pt x="54000" y="163842"/>
                  </a:lnTo>
                  <a:lnTo>
                    <a:pt x="47142" y="166420"/>
                  </a:lnTo>
                  <a:lnTo>
                    <a:pt x="41770" y="171361"/>
                  </a:lnTo>
                  <a:lnTo>
                    <a:pt x="38608" y="178181"/>
                  </a:lnTo>
                  <a:lnTo>
                    <a:pt x="0" y="338582"/>
                  </a:lnTo>
                  <a:lnTo>
                    <a:pt x="49314" y="324485"/>
                  </a:lnTo>
                  <a:lnTo>
                    <a:pt x="158623" y="293243"/>
                  </a:lnTo>
                  <a:lnTo>
                    <a:pt x="165303" y="289826"/>
                  </a:lnTo>
                  <a:lnTo>
                    <a:pt x="170014" y="284264"/>
                  </a:lnTo>
                  <a:lnTo>
                    <a:pt x="172300" y="277317"/>
                  </a:lnTo>
                  <a:lnTo>
                    <a:pt x="171704" y="269748"/>
                  </a:lnTo>
                  <a:lnTo>
                    <a:pt x="168198" y="263017"/>
                  </a:lnTo>
                  <a:lnTo>
                    <a:pt x="162598" y="258305"/>
                  </a:lnTo>
                  <a:lnTo>
                    <a:pt x="155638" y="256057"/>
                  </a:lnTo>
                  <a:lnTo>
                    <a:pt x="148082" y="256667"/>
                  </a:lnTo>
                  <a:lnTo>
                    <a:pt x="88671" y="273621"/>
                  </a:lnTo>
                  <a:lnTo>
                    <a:pt x="325882" y="26416"/>
                  </a:lnTo>
                  <a:close/>
                </a:path>
                <a:path w="518159" h="339089">
                  <a:moveTo>
                    <a:pt x="518033" y="7112"/>
                  </a:moveTo>
                  <a:lnTo>
                    <a:pt x="358267" y="48133"/>
                  </a:lnTo>
                  <a:lnTo>
                    <a:pt x="351472" y="51473"/>
                  </a:lnTo>
                  <a:lnTo>
                    <a:pt x="346659" y="56946"/>
                  </a:lnTo>
                  <a:lnTo>
                    <a:pt x="344246" y="63842"/>
                  </a:lnTo>
                  <a:lnTo>
                    <a:pt x="344678" y="71374"/>
                  </a:lnTo>
                  <a:lnTo>
                    <a:pt x="347929" y="78181"/>
                  </a:lnTo>
                  <a:lnTo>
                    <a:pt x="353377" y="83045"/>
                  </a:lnTo>
                  <a:lnTo>
                    <a:pt x="360248" y="85509"/>
                  </a:lnTo>
                  <a:lnTo>
                    <a:pt x="367792" y="85090"/>
                  </a:lnTo>
                  <a:lnTo>
                    <a:pt x="427647" y="69672"/>
                  </a:lnTo>
                  <a:lnTo>
                    <a:pt x="184658" y="310134"/>
                  </a:lnTo>
                  <a:lnTo>
                    <a:pt x="211455" y="337185"/>
                  </a:lnTo>
                  <a:lnTo>
                    <a:pt x="454469" y="96799"/>
                  </a:lnTo>
                  <a:lnTo>
                    <a:pt x="438404" y="156464"/>
                  </a:lnTo>
                  <a:lnTo>
                    <a:pt x="459422" y="180289"/>
                  </a:lnTo>
                  <a:lnTo>
                    <a:pt x="466356" y="177914"/>
                  </a:lnTo>
                  <a:lnTo>
                    <a:pt x="471881" y="173139"/>
                  </a:lnTo>
                  <a:lnTo>
                    <a:pt x="475234" y="166370"/>
                  </a:lnTo>
                  <a:lnTo>
                    <a:pt x="514540" y="20066"/>
                  </a:lnTo>
                  <a:lnTo>
                    <a:pt x="518033" y="7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1135" y="1598295"/>
              <a:ext cx="116713" cy="11468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0613" y="1878711"/>
              <a:ext cx="116839" cy="11455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580382" y="4612894"/>
            <a:ext cx="118999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Wired/Wi</a:t>
            </a:r>
            <a:r>
              <a:rPr sz="1400" b="1" spc="-1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l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ss  </a:t>
            </a:r>
            <a:r>
              <a:rPr sz="1400" b="1" spc="-10" dirty="0">
                <a:latin typeface="Calibri"/>
                <a:cs typeface="Calibri"/>
              </a:rPr>
              <a:t>Power</a:t>
            </a:r>
            <a:r>
              <a:rPr sz="1400" b="1" spc="29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line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BAN,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PAN, </a:t>
            </a:r>
            <a:r>
              <a:rPr sz="1400" b="1" spc="-5" dirty="0">
                <a:latin typeface="Calibri"/>
                <a:cs typeface="Calibri"/>
              </a:rPr>
              <a:t>LAN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217532" y="2186686"/>
            <a:ext cx="1114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emo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</a:t>
            </a:r>
            <a:r>
              <a:rPr sz="1400" b="1" spc="10" dirty="0">
                <a:latin typeface="Calibri"/>
                <a:cs typeface="Calibri"/>
              </a:rPr>
              <a:t>r</a:t>
            </a:r>
            <a:r>
              <a:rPr sz="1400" b="1" spc="-20" dirty="0">
                <a:latin typeface="Calibri"/>
                <a:cs typeface="Calibri"/>
              </a:rPr>
              <a:t>v</a:t>
            </a:r>
            <a:r>
              <a:rPr sz="1400" b="1" spc="-5" dirty="0">
                <a:latin typeface="Calibri"/>
                <a:cs typeface="Calibri"/>
              </a:rPr>
              <a:t>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849994" y="3190113"/>
            <a:ext cx="17589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User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access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control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849994" y="4282566"/>
            <a:ext cx="16941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Business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Data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06314" y="3190113"/>
            <a:ext cx="8915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G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spc="-30" dirty="0">
                <a:latin typeface="Calibri"/>
                <a:cs typeface="Calibri"/>
              </a:rPr>
              <a:t>w</a:t>
            </a:r>
            <a:r>
              <a:rPr sz="1400" b="1" spc="-35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y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</a:t>
            </a:r>
            <a:r>
              <a:rPr sz="1400" b="1" dirty="0">
                <a:latin typeface="Calibri"/>
                <a:cs typeface="Calibri"/>
              </a:rPr>
              <a:t>s)  Optional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026920" y="5347715"/>
            <a:ext cx="7861300" cy="71183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12395" algn="ctr">
              <a:lnSpc>
                <a:spcPct val="100000"/>
              </a:lnSpc>
              <a:tabLst>
                <a:tab pos="2776220" algn="l"/>
                <a:tab pos="5041265" algn="l"/>
              </a:tabLst>
            </a:pPr>
            <a:r>
              <a:rPr sz="1400" b="1" dirty="0">
                <a:latin typeface="Calibri"/>
                <a:cs typeface="Calibri"/>
              </a:rPr>
              <a:t>Sensor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Actuator	</a:t>
            </a:r>
            <a:r>
              <a:rPr sz="1400" b="1" dirty="0">
                <a:latin typeface="Calibri"/>
                <a:cs typeface="Calibri"/>
              </a:rPr>
              <a:t>Processing	</a:t>
            </a:r>
            <a:r>
              <a:rPr sz="1400" b="1" spc="-5" dirty="0">
                <a:latin typeface="Calibri"/>
                <a:cs typeface="Calibri"/>
              </a:rPr>
              <a:t>Communication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88283" y="1566672"/>
            <a:ext cx="6289928" cy="245135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AEC443B3-6BD2-13B0-FA0C-8AFC95EF59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13965" marR="5080" indent="-24923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How </a:t>
            </a:r>
            <a:r>
              <a:rPr spc="-30" dirty="0"/>
              <a:t>to </a:t>
            </a:r>
            <a:r>
              <a:rPr spc="-5" dirty="0"/>
              <a:t>use </a:t>
            </a:r>
            <a:r>
              <a:rPr dirty="0"/>
              <a:t>IoT </a:t>
            </a:r>
            <a:r>
              <a:rPr spc="-30" dirty="0"/>
              <a:t>for </a:t>
            </a:r>
            <a:r>
              <a:rPr dirty="0"/>
              <a:t>Solving the </a:t>
            </a:r>
            <a:r>
              <a:rPr spc="-5" dirty="0"/>
              <a:t>problems </a:t>
            </a:r>
            <a:r>
              <a:rPr dirty="0"/>
              <a:t>of </a:t>
            </a:r>
            <a:r>
              <a:rPr spc="-980" dirty="0"/>
              <a:t> </a:t>
            </a:r>
            <a:r>
              <a:rPr spc="-20" dirty="0"/>
              <a:t>COVID-19</a:t>
            </a:r>
            <a:r>
              <a:rPr spc="-5" dirty="0"/>
              <a:t> </a:t>
            </a:r>
            <a:r>
              <a:rPr spc="-10" dirty="0"/>
              <a:t>Pandemic?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6895" marR="5080" indent="-181419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Putting</a:t>
            </a:r>
            <a:r>
              <a:rPr spc="25" dirty="0"/>
              <a:t> </a:t>
            </a:r>
            <a:r>
              <a:rPr dirty="0"/>
              <a:t>IoT</a:t>
            </a:r>
            <a:r>
              <a:rPr spc="5" dirty="0"/>
              <a:t> </a:t>
            </a:r>
            <a:r>
              <a:rPr dirty="0"/>
              <a:t>in</a:t>
            </a:r>
            <a:r>
              <a:rPr spc="20" dirty="0"/>
              <a:t> </a:t>
            </a:r>
            <a:r>
              <a:rPr spc="-5" dirty="0"/>
              <a:t>use </a:t>
            </a:r>
            <a:r>
              <a:rPr spc="-25" dirty="0"/>
              <a:t>to</a:t>
            </a:r>
            <a:r>
              <a:rPr dirty="0"/>
              <a:t> </a:t>
            </a:r>
            <a:r>
              <a:rPr spc="-10" dirty="0"/>
              <a:t>solve</a:t>
            </a:r>
            <a:r>
              <a:rPr spc="10" dirty="0"/>
              <a:t> </a:t>
            </a:r>
            <a:r>
              <a:rPr spc="-15" dirty="0"/>
              <a:t>problems</a:t>
            </a:r>
            <a:r>
              <a:rPr spc="5" dirty="0"/>
              <a:t> </a:t>
            </a:r>
            <a:r>
              <a:rPr spc="-15" dirty="0"/>
              <a:t>encountered </a:t>
            </a:r>
            <a:r>
              <a:rPr spc="-710" dirty="0"/>
              <a:t> </a:t>
            </a:r>
            <a:r>
              <a:rPr spc="-5" dirty="0"/>
              <a:t>during</a:t>
            </a:r>
            <a:r>
              <a:rPr spc="5" dirty="0"/>
              <a:t> </a:t>
            </a:r>
            <a:r>
              <a:rPr spc="-10" dirty="0"/>
              <a:t>COVID-19</a:t>
            </a:r>
            <a:r>
              <a:rPr spc="15" dirty="0"/>
              <a:t> </a:t>
            </a:r>
            <a:r>
              <a:rPr spc="-10" dirty="0"/>
              <a:t>Pandemic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6AC9B0-606E-D56C-FB45-262E1D5A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12218035" cy="958850"/>
            <a:chOff x="-12191" y="0"/>
            <a:chExt cx="1221803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291" y="44196"/>
              <a:ext cx="2476500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343" y="44196"/>
              <a:ext cx="684276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9663" y="44196"/>
              <a:ext cx="1620012" cy="9022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228" y="44196"/>
              <a:ext cx="2988564" cy="9022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5343" y="44196"/>
              <a:ext cx="684276" cy="9022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9664" y="44196"/>
              <a:ext cx="2287524" cy="90220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94941" y="159207"/>
            <a:ext cx="78035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Problem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1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- Asset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Management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- Medicines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04837" y="1074419"/>
            <a:ext cx="10686415" cy="5660390"/>
            <a:chOff x="604837" y="1074419"/>
            <a:chExt cx="10686415" cy="566039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166" y="1074419"/>
              <a:ext cx="1345813" cy="12344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4579" y="1266443"/>
              <a:ext cx="1126236" cy="8488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34383" y="1198622"/>
              <a:ext cx="1068324" cy="9944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2949" y="1388096"/>
              <a:ext cx="1170778" cy="7340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5546" y="1308261"/>
              <a:ext cx="800523" cy="81545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0956" y="1342643"/>
              <a:ext cx="1255598" cy="835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3723" y="1339595"/>
              <a:ext cx="1191768" cy="7772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2365" y="1174241"/>
              <a:ext cx="10629900" cy="5547360"/>
            </a:xfrm>
            <a:custGeom>
              <a:avLst/>
              <a:gdLst/>
              <a:ahLst/>
              <a:cxnLst/>
              <a:rect l="l" t="t" r="r" b="b"/>
              <a:pathLst>
                <a:path w="10629900" h="5547359">
                  <a:moveTo>
                    <a:pt x="0" y="5547360"/>
                  </a:moveTo>
                  <a:lnTo>
                    <a:pt x="10629900" y="5547360"/>
                  </a:lnTo>
                  <a:lnTo>
                    <a:pt x="10629900" y="0"/>
                  </a:lnTo>
                  <a:lnTo>
                    <a:pt x="0" y="0"/>
                  </a:lnTo>
                  <a:lnTo>
                    <a:pt x="0" y="554736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30552" y="1158239"/>
              <a:ext cx="7635240" cy="5532755"/>
            </a:xfrm>
            <a:custGeom>
              <a:avLst/>
              <a:gdLst/>
              <a:ahLst/>
              <a:cxnLst/>
              <a:rect l="l" t="t" r="r" b="b"/>
              <a:pathLst>
                <a:path w="7635240" h="5532755">
                  <a:moveTo>
                    <a:pt x="31750" y="0"/>
                  </a:moveTo>
                  <a:lnTo>
                    <a:pt x="0" y="5532716"/>
                  </a:lnTo>
                </a:path>
                <a:path w="7635240" h="5532755">
                  <a:moveTo>
                    <a:pt x="1552702" y="0"/>
                  </a:moveTo>
                  <a:lnTo>
                    <a:pt x="1520952" y="5532716"/>
                  </a:lnTo>
                </a:path>
                <a:path w="7635240" h="5532755">
                  <a:moveTo>
                    <a:pt x="3073654" y="0"/>
                  </a:moveTo>
                  <a:lnTo>
                    <a:pt x="3041904" y="5532716"/>
                  </a:lnTo>
                </a:path>
                <a:path w="7635240" h="5532755">
                  <a:moveTo>
                    <a:pt x="4594606" y="0"/>
                  </a:moveTo>
                  <a:lnTo>
                    <a:pt x="4562856" y="5532716"/>
                  </a:lnTo>
                </a:path>
                <a:path w="7635240" h="5532755">
                  <a:moveTo>
                    <a:pt x="6115558" y="0"/>
                  </a:moveTo>
                  <a:lnTo>
                    <a:pt x="6083808" y="5532716"/>
                  </a:lnTo>
                </a:path>
                <a:path w="7635240" h="5532755">
                  <a:moveTo>
                    <a:pt x="7634986" y="0"/>
                  </a:moveTo>
                  <a:lnTo>
                    <a:pt x="7603236" y="5532716"/>
                  </a:lnTo>
                </a:path>
              </a:pathLst>
            </a:custGeom>
            <a:ln w="9144">
              <a:solidFill>
                <a:srgbClr val="497DB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600" y="1158239"/>
              <a:ext cx="10676890" cy="5532755"/>
            </a:xfrm>
            <a:custGeom>
              <a:avLst/>
              <a:gdLst/>
              <a:ahLst/>
              <a:cxnLst/>
              <a:rect l="l" t="t" r="r" b="b"/>
              <a:pathLst>
                <a:path w="10676890" h="5532755">
                  <a:moveTo>
                    <a:pt x="10676890" y="0"/>
                  </a:moveTo>
                  <a:lnTo>
                    <a:pt x="10645140" y="5532716"/>
                  </a:lnTo>
                </a:path>
                <a:path w="10676890" h="5532755">
                  <a:moveTo>
                    <a:pt x="31775" y="0"/>
                  </a:moveTo>
                  <a:lnTo>
                    <a:pt x="0" y="5532716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02232" y="2237994"/>
            <a:ext cx="5054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Th</a:t>
            </a:r>
            <a:r>
              <a:rPr sz="1400" b="1" dirty="0">
                <a:latin typeface="Calibri"/>
                <a:cs typeface="Calibri"/>
              </a:rPr>
              <a:t>ings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36622" y="2237994"/>
            <a:ext cx="9537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Con</a:t>
            </a:r>
            <a:r>
              <a:rPr sz="1400" b="1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ec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ivity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4629" y="2237994"/>
            <a:ext cx="890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Global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f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2292" y="2237994"/>
            <a:ext cx="10166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Anal</a:t>
            </a:r>
            <a:r>
              <a:rPr sz="1400" b="1" spc="-15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5" dirty="0">
                <a:latin typeface="Calibri"/>
                <a:cs typeface="Calibri"/>
              </a:rPr>
              <a:t>i</a:t>
            </a:r>
            <a:r>
              <a:rPr sz="1400" b="1" dirty="0"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4050" y="2237994"/>
            <a:ext cx="972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-1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o</a:t>
            </a:r>
            <a:r>
              <a:rPr sz="1400" b="1" spc="-3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49131" y="2237994"/>
            <a:ext cx="1092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at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Exposu</a:t>
            </a:r>
            <a:r>
              <a:rPr sz="1400" b="1" spc="-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69194" y="2237994"/>
            <a:ext cx="943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63074" y="2941066"/>
            <a:ext cx="2349500" cy="1057910"/>
            <a:chOff x="1063074" y="2941066"/>
            <a:chExt cx="2349500" cy="105791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3074" y="3263087"/>
              <a:ext cx="678010" cy="7356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0716" y="3230880"/>
              <a:ext cx="731519" cy="7086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09699" y="2947416"/>
              <a:ext cx="1640205" cy="288290"/>
            </a:xfrm>
            <a:custGeom>
              <a:avLst/>
              <a:gdLst/>
              <a:ahLst/>
              <a:cxnLst/>
              <a:rect l="l" t="t" r="r" b="b"/>
              <a:pathLst>
                <a:path w="1640205" h="288289">
                  <a:moveTo>
                    <a:pt x="0" y="280035"/>
                  </a:moveTo>
                  <a:lnTo>
                    <a:pt x="0" y="0"/>
                  </a:lnTo>
                  <a:lnTo>
                    <a:pt x="1639824" y="0"/>
                  </a:lnTo>
                  <a:lnTo>
                    <a:pt x="1639824" y="28803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40942" y="2667761"/>
            <a:ext cx="1153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Based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sensors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0026" y="4171569"/>
            <a:ext cx="128333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Products, cartons and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pallets tagged with BLE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Beacon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sensors </a:t>
            </a:r>
            <a:r>
              <a:rPr sz="1000" spc="-5" dirty="0">
                <a:latin typeface="Calibri"/>
                <a:cs typeface="Calibri"/>
              </a:rPr>
              <a:t> measuring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temperature,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humidity, shock-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vibrations and tamper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59482" y="3938396"/>
            <a:ext cx="899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5867" y="4375784"/>
            <a:ext cx="464184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10" dirty="0">
                <a:latin typeface="Calibri"/>
                <a:cs typeface="Calibri"/>
              </a:rPr>
              <a:t>LTE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W</a:t>
            </a:r>
            <a:r>
              <a:rPr sz="1000" spc="-10" dirty="0">
                <a:latin typeface="Calibri"/>
                <a:cs typeface="Calibri"/>
              </a:rPr>
              <a:t>i-Fi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GPS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19513" y="3134141"/>
            <a:ext cx="1433195" cy="1531620"/>
            <a:chOff x="3719513" y="3134141"/>
            <a:chExt cx="1433195" cy="1531620"/>
          </a:xfrm>
        </p:grpSpPr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29969" y="3134141"/>
              <a:ext cx="628029" cy="610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9513" y="3764712"/>
              <a:ext cx="1432796" cy="90085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183507" y="2788158"/>
            <a:ext cx="509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IoT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Hub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45609" y="4170045"/>
            <a:ext cx="383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015742" y="3803650"/>
            <a:ext cx="3482975" cy="1292860"/>
            <a:chOff x="3015742" y="3803650"/>
            <a:chExt cx="3482975" cy="1292860"/>
          </a:xfrm>
        </p:grpSpPr>
        <p:sp>
          <p:nvSpPr>
            <p:cNvPr id="42" name="object 42"/>
            <p:cNvSpPr/>
            <p:nvPr/>
          </p:nvSpPr>
          <p:spPr>
            <a:xfrm>
              <a:off x="3015742" y="4309872"/>
              <a:ext cx="1512570" cy="786765"/>
            </a:xfrm>
            <a:custGeom>
              <a:avLst/>
              <a:gdLst/>
              <a:ahLst/>
              <a:cxnLst/>
              <a:rect l="l" t="t" r="r" b="b"/>
              <a:pathLst>
                <a:path w="1512570" h="786764">
                  <a:moveTo>
                    <a:pt x="12700" y="0"/>
                  </a:moveTo>
                  <a:lnTo>
                    <a:pt x="0" y="0"/>
                  </a:lnTo>
                  <a:lnTo>
                    <a:pt x="0" y="783844"/>
                  </a:lnTo>
                  <a:lnTo>
                    <a:pt x="2793" y="786638"/>
                  </a:lnTo>
                  <a:lnTo>
                    <a:pt x="1477518" y="786638"/>
                  </a:lnTo>
                  <a:lnTo>
                    <a:pt x="1480311" y="783844"/>
                  </a:lnTo>
                  <a:lnTo>
                    <a:pt x="1480311" y="780288"/>
                  </a:lnTo>
                  <a:lnTo>
                    <a:pt x="12700" y="780288"/>
                  </a:lnTo>
                  <a:lnTo>
                    <a:pt x="6350" y="773938"/>
                  </a:lnTo>
                  <a:lnTo>
                    <a:pt x="12700" y="773938"/>
                  </a:lnTo>
                  <a:lnTo>
                    <a:pt x="12700" y="0"/>
                  </a:lnTo>
                  <a:close/>
                </a:path>
                <a:path w="1512570" h="786764">
                  <a:moveTo>
                    <a:pt x="12700" y="773938"/>
                  </a:moveTo>
                  <a:lnTo>
                    <a:pt x="6350" y="773938"/>
                  </a:lnTo>
                  <a:lnTo>
                    <a:pt x="12700" y="780288"/>
                  </a:lnTo>
                  <a:lnTo>
                    <a:pt x="12700" y="773938"/>
                  </a:lnTo>
                  <a:close/>
                </a:path>
                <a:path w="1512570" h="786764">
                  <a:moveTo>
                    <a:pt x="1467611" y="773938"/>
                  </a:moveTo>
                  <a:lnTo>
                    <a:pt x="12700" y="773938"/>
                  </a:lnTo>
                  <a:lnTo>
                    <a:pt x="12700" y="780288"/>
                  </a:lnTo>
                  <a:lnTo>
                    <a:pt x="1467611" y="780288"/>
                  </a:lnTo>
                  <a:lnTo>
                    <a:pt x="1467611" y="773938"/>
                  </a:lnTo>
                  <a:close/>
                </a:path>
                <a:path w="1512570" h="786764">
                  <a:moveTo>
                    <a:pt x="1480311" y="537209"/>
                  </a:moveTo>
                  <a:lnTo>
                    <a:pt x="1467611" y="537209"/>
                  </a:lnTo>
                  <a:lnTo>
                    <a:pt x="1467611" y="780288"/>
                  </a:lnTo>
                  <a:lnTo>
                    <a:pt x="1473961" y="773938"/>
                  </a:lnTo>
                  <a:lnTo>
                    <a:pt x="1480311" y="773938"/>
                  </a:lnTo>
                  <a:lnTo>
                    <a:pt x="1480311" y="537209"/>
                  </a:lnTo>
                  <a:close/>
                </a:path>
                <a:path w="1512570" h="786764">
                  <a:moveTo>
                    <a:pt x="1480311" y="773938"/>
                  </a:moveTo>
                  <a:lnTo>
                    <a:pt x="1473961" y="773938"/>
                  </a:lnTo>
                  <a:lnTo>
                    <a:pt x="1467611" y="780288"/>
                  </a:lnTo>
                  <a:lnTo>
                    <a:pt x="1480311" y="780288"/>
                  </a:lnTo>
                  <a:lnTo>
                    <a:pt x="1480311" y="773938"/>
                  </a:lnTo>
                  <a:close/>
                </a:path>
                <a:path w="1512570" h="786764">
                  <a:moveTo>
                    <a:pt x="1473961" y="473709"/>
                  </a:moveTo>
                  <a:lnTo>
                    <a:pt x="1435861" y="549909"/>
                  </a:lnTo>
                  <a:lnTo>
                    <a:pt x="1467611" y="549909"/>
                  </a:lnTo>
                  <a:lnTo>
                    <a:pt x="1467611" y="537209"/>
                  </a:lnTo>
                  <a:lnTo>
                    <a:pt x="1505711" y="537209"/>
                  </a:lnTo>
                  <a:lnTo>
                    <a:pt x="1473961" y="473709"/>
                  </a:lnTo>
                  <a:close/>
                </a:path>
                <a:path w="1512570" h="786764">
                  <a:moveTo>
                    <a:pt x="1505711" y="537209"/>
                  </a:moveTo>
                  <a:lnTo>
                    <a:pt x="1480311" y="537209"/>
                  </a:lnTo>
                  <a:lnTo>
                    <a:pt x="1480311" y="549909"/>
                  </a:lnTo>
                  <a:lnTo>
                    <a:pt x="1512061" y="549909"/>
                  </a:lnTo>
                  <a:lnTo>
                    <a:pt x="1505711" y="5372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29072" y="3810000"/>
              <a:ext cx="963294" cy="935990"/>
            </a:xfrm>
            <a:custGeom>
              <a:avLst/>
              <a:gdLst/>
              <a:ahLst/>
              <a:cxnLst/>
              <a:rect l="l" t="t" r="r" b="b"/>
              <a:pathLst>
                <a:path w="963295" h="935989">
                  <a:moveTo>
                    <a:pt x="0" y="467868"/>
                  </a:moveTo>
                  <a:lnTo>
                    <a:pt x="2486" y="420023"/>
                  </a:lnTo>
                  <a:lnTo>
                    <a:pt x="9785" y="373562"/>
                  </a:lnTo>
                  <a:lnTo>
                    <a:pt x="21653" y="328720"/>
                  </a:lnTo>
                  <a:lnTo>
                    <a:pt x="37849" y="285732"/>
                  </a:lnTo>
                  <a:lnTo>
                    <a:pt x="58131" y="244832"/>
                  </a:lnTo>
                  <a:lnTo>
                    <a:pt x="82255" y="206257"/>
                  </a:lnTo>
                  <a:lnTo>
                    <a:pt x="109981" y="170240"/>
                  </a:lnTo>
                  <a:lnTo>
                    <a:pt x="141065" y="137017"/>
                  </a:lnTo>
                  <a:lnTo>
                    <a:pt x="175265" y="106822"/>
                  </a:lnTo>
                  <a:lnTo>
                    <a:pt x="212340" y="79891"/>
                  </a:lnTo>
                  <a:lnTo>
                    <a:pt x="252047" y="56459"/>
                  </a:lnTo>
                  <a:lnTo>
                    <a:pt x="294143" y="36760"/>
                  </a:lnTo>
                  <a:lnTo>
                    <a:pt x="338388" y="21030"/>
                  </a:lnTo>
                  <a:lnTo>
                    <a:pt x="384537" y="9503"/>
                  </a:lnTo>
                  <a:lnTo>
                    <a:pt x="432350" y="2415"/>
                  </a:lnTo>
                  <a:lnTo>
                    <a:pt x="481583" y="0"/>
                  </a:lnTo>
                  <a:lnTo>
                    <a:pt x="530817" y="2415"/>
                  </a:lnTo>
                  <a:lnTo>
                    <a:pt x="578630" y="9503"/>
                  </a:lnTo>
                  <a:lnTo>
                    <a:pt x="624779" y="21030"/>
                  </a:lnTo>
                  <a:lnTo>
                    <a:pt x="669024" y="36760"/>
                  </a:lnTo>
                  <a:lnTo>
                    <a:pt x="711120" y="56459"/>
                  </a:lnTo>
                  <a:lnTo>
                    <a:pt x="750827" y="79891"/>
                  </a:lnTo>
                  <a:lnTo>
                    <a:pt x="787902" y="106822"/>
                  </a:lnTo>
                  <a:lnTo>
                    <a:pt x="822102" y="137017"/>
                  </a:lnTo>
                  <a:lnTo>
                    <a:pt x="853186" y="170240"/>
                  </a:lnTo>
                  <a:lnTo>
                    <a:pt x="880912" y="206257"/>
                  </a:lnTo>
                  <a:lnTo>
                    <a:pt x="905036" y="244832"/>
                  </a:lnTo>
                  <a:lnTo>
                    <a:pt x="925318" y="285732"/>
                  </a:lnTo>
                  <a:lnTo>
                    <a:pt x="941514" y="328720"/>
                  </a:lnTo>
                  <a:lnTo>
                    <a:pt x="953382" y="373562"/>
                  </a:lnTo>
                  <a:lnTo>
                    <a:pt x="960681" y="420023"/>
                  </a:lnTo>
                  <a:lnTo>
                    <a:pt x="963167" y="467868"/>
                  </a:lnTo>
                  <a:lnTo>
                    <a:pt x="960681" y="515712"/>
                  </a:lnTo>
                  <a:lnTo>
                    <a:pt x="953382" y="562173"/>
                  </a:lnTo>
                  <a:lnTo>
                    <a:pt x="941514" y="607015"/>
                  </a:lnTo>
                  <a:lnTo>
                    <a:pt x="925318" y="650003"/>
                  </a:lnTo>
                  <a:lnTo>
                    <a:pt x="905036" y="690903"/>
                  </a:lnTo>
                  <a:lnTo>
                    <a:pt x="880912" y="729478"/>
                  </a:lnTo>
                  <a:lnTo>
                    <a:pt x="853186" y="765495"/>
                  </a:lnTo>
                  <a:lnTo>
                    <a:pt x="822102" y="798718"/>
                  </a:lnTo>
                  <a:lnTo>
                    <a:pt x="787902" y="828913"/>
                  </a:lnTo>
                  <a:lnTo>
                    <a:pt x="750827" y="855844"/>
                  </a:lnTo>
                  <a:lnTo>
                    <a:pt x="711120" y="879276"/>
                  </a:lnTo>
                  <a:lnTo>
                    <a:pt x="669024" y="898975"/>
                  </a:lnTo>
                  <a:lnTo>
                    <a:pt x="624779" y="914705"/>
                  </a:lnTo>
                  <a:lnTo>
                    <a:pt x="578630" y="926232"/>
                  </a:lnTo>
                  <a:lnTo>
                    <a:pt x="530817" y="933320"/>
                  </a:lnTo>
                  <a:lnTo>
                    <a:pt x="481583" y="935736"/>
                  </a:lnTo>
                  <a:lnTo>
                    <a:pt x="432350" y="933320"/>
                  </a:lnTo>
                  <a:lnTo>
                    <a:pt x="384537" y="926232"/>
                  </a:lnTo>
                  <a:lnTo>
                    <a:pt x="338388" y="914705"/>
                  </a:lnTo>
                  <a:lnTo>
                    <a:pt x="294143" y="898975"/>
                  </a:lnTo>
                  <a:lnTo>
                    <a:pt x="252047" y="879276"/>
                  </a:lnTo>
                  <a:lnTo>
                    <a:pt x="212340" y="855844"/>
                  </a:lnTo>
                  <a:lnTo>
                    <a:pt x="175265" y="828913"/>
                  </a:lnTo>
                  <a:lnTo>
                    <a:pt x="141065" y="798718"/>
                  </a:lnTo>
                  <a:lnTo>
                    <a:pt x="109981" y="765495"/>
                  </a:lnTo>
                  <a:lnTo>
                    <a:pt x="82255" y="729478"/>
                  </a:lnTo>
                  <a:lnTo>
                    <a:pt x="58131" y="690903"/>
                  </a:lnTo>
                  <a:lnTo>
                    <a:pt x="37849" y="650003"/>
                  </a:lnTo>
                  <a:lnTo>
                    <a:pt x="21653" y="607015"/>
                  </a:lnTo>
                  <a:lnTo>
                    <a:pt x="9785" y="562173"/>
                  </a:lnTo>
                  <a:lnTo>
                    <a:pt x="2486" y="515712"/>
                  </a:lnTo>
                  <a:lnTo>
                    <a:pt x="0" y="46786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761613" y="5266182"/>
            <a:ext cx="965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Local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Ingestion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Analytics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66942" y="4106417"/>
            <a:ext cx="4876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Stream </a:t>
            </a:r>
            <a:r>
              <a:rPr sz="1000" spc="-5" dirty="0">
                <a:latin typeface="Calibri"/>
                <a:cs typeface="Calibri"/>
              </a:rPr>
              <a:t> Anal</a:t>
            </a:r>
            <a:r>
              <a:rPr sz="1000" dirty="0">
                <a:latin typeface="Calibri"/>
                <a:cs typeface="Calibri"/>
              </a:rPr>
              <a:t>y</a:t>
            </a:r>
            <a:r>
              <a:rPr sz="1000" spc="-5" dirty="0">
                <a:latin typeface="Calibri"/>
                <a:cs typeface="Calibri"/>
              </a:rPr>
              <a:t>tics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04688" y="5006340"/>
            <a:ext cx="963294" cy="935990"/>
          </a:xfrm>
          <a:custGeom>
            <a:avLst/>
            <a:gdLst/>
            <a:ahLst/>
            <a:cxnLst/>
            <a:rect l="l" t="t" r="r" b="b"/>
            <a:pathLst>
              <a:path w="963295" h="935989">
                <a:moveTo>
                  <a:pt x="481584" y="0"/>
                </a:moveTo>
                <a:lnTo>
                  <a:pt x="432350" y="2415"/>
                </a:lnTo>
                <a:lnTo>
                  <a:pt x="384537" y="9503"/>
                </a:lnTo>
                <a:lnTo>
                  <a:pt x="338388" y="21030"/>
                </a:lnTo>
                <a:lnTo>
                  <a:pt x="294143" y="36760"/>
                </a:lnTo>
                <a:lnTo>
                  <a:pt x="252047" y="56459"/>
                </a:lnTo>
                <a:lnTo>
                  <a:pt x="212340" y="79891"/>
                </a:lnTo>
                <a:lnTo>
                  <a:pt x="175265" y="106822"/>
                </a:lnTo>
                <a:lnTo>
                  <a:pt x="141065" y="137017"/>
                </a:lnTo>
                <a:lnTo>
                  <a:pt x="109981" y="170240"/>
                </a:lnTo>
                <a:lnTo>
                  <a:pt x="82255" y="206257"/>
                </a:lnTo>
                <a:lnTo>
                  <a:pt x="58131" y="244832"/>
                </a:lnTo>
                <a:lnTo>
                  <a:pt x="37849" y="285732"/>
                </a:lnTo>
                <a:lnTo>
                  <a:pt x="21653" y="328720"/>
                </a:lnTo>
                <a:lnTo>
                  <a:pt x="9785" y="373562"/>
                </a:lnTo>
                <a:lnTo>
                  <a:pt x="2486" y="420023"/>
                </a:lnTo>
                <a:lnTo>
                  <a:pt x="0" y="467868"/>
                </a:lnTo>
                <a:lnTo>
                  <a:pt x="2486" y="515704"/>
                </a:lnTo>
                <a:lnTo>
                  <a:pt x="9785" y="562159"/>
                </a:lnTo>
                <a:lnTo>
                  <a:pt x="21653" y="606996"/>
                </a:lnTo>
                <a:lnTo>
                  <a:pt x="37849" y="649982"/>
                </a:lnTo>
                <a:lnTo>
                  <a:pt x="58131" y="690880"/>
                </a:lnTo>
                <a:lnTo>
                  <a:pt x="82255" y="729456"/>
                </a:lnTo>
                <a:lnTo>
                  <a:pt x="109981" y="765474"/>
                </a:lnTo>
                <a:lnTo>
                  <a:pt x="141065" y="798699"/>
                </a:lnTo>
                <a:lnTo>
                  <a:pt x="175265" y="828896"/>
                </a:lnTo>
                <a:lnTo>
                  <a:pt x="212340" y="855830"/>
                </a:lnTo>
                <a:lnTo>
                  <a:pt x="252047" y="879266"/>
                </a:lnTo>
                <a:lnTo>
                  <a:pt x="294143" y="898968"/>
                </a:lnTo>
                <a:lnTo>
                  <a:pt x="338388" y="914701"/>
                </a:lnTo>
                <a:lnTo>
                  <a:pt x="384537" y="926230"/>
                </a:lnTo>
                <a:lnTo>
                  <a:pt x="432350" y="933320"/>
                </a:lnTo>
                <a:lnTo>
                  <a:pt x="481584" y="935736"/>
                </a:lnTo>
                <a:lnTo>
                  <a:pt x="530817" y="933320"/>
                </a:lnTo>
                <a:lnTo>
                  <a:pt x="578630" y="926230"/>
                </a:lnTo>
                <a:lnTo>
                  <a:pt x="624779" y="914701"/>
                </a:lnTo>
                <a:lnTo>
                  <a:pt x="669024" y="898968"/>
                </a:lnTo>
                <a:lnTo>
                  <a:pt x="711120" y="879266"/>
                </a:lnTo>
                <a:lnTo>
                  <a:pt x="750827" y="855830"/>
                </a:lnTo>
                <a:lnTo>
                  <a:pt x="787902" y="828896"/>
                </a:lnTo>
                <a:lnTo>
                  <a:pt x="822102" y="798699"/>
                </a:lnTo>
                <a:lnTo>
                  <a:pt x="853186" y="765474"/>
                </a:lnTo>
                <a:lnTo>
                  <a:pt x="880912" y="729456"/>
                </a:lnTo>
                <a:lnTo>
                  <a:pt x="905036" y="690880"/>
                </a:lnTo>
                <a:lnTo>
                  <a:pt x="925318" y="649982"/>
                </a:lnTo>
                <a:lnTo>
                  <a:pt x="941514" y="606996"/>
                </a:lnTo>
                <a:lnTo>
                  <a:pt x="953382" y="562159"/>
                </a:lnTo>
                <a:lnTo>
                  <a:pt x="960681" y="515704"/>
                </a:lnTo>
                <a:lnTo>
                  <a:pt x="963167" y="467868"/>
                </a:lnTo>
                <a:lnTo>
                  <a:pt x="960681" y="420023"/>
                </a:lnTo>
                <a:lnTo>
                  <a:pt x="953382" y="373562"/>
                </a:lnTo>
                <a:lnTo>
                  <a:pt x="941514" y="328720"/>
                </a:lnTo>
                <a:lnTo>
                  <a:pt x="925318" y="285732"/>
                </a:lnTo>
                <a:lnTo>
                  <a:pt x="905036" y="244832"/>
                </a:lnTo>
                <a:lnTo>
                  <a:pt x="880912" y="206257"/>
                </a:lnTo>
                <a:lnTo>
                  <a:pt x="853186" y="170240"/>
                </a:lnTo>
                <a:lnTo>
                  <a:pt x="822102" y="137017"/>
                </a:lnTo>
                <a:lnTo>
                  <a:pt x="787902" y="106822"/>
                </a:lnTo>
                <a:lnTo>
                  <a:pt x="750827" y="79891"/>
                </a:lnTo>
                <a:lnTo>
                  <a:pt x="711120" y="56459"/>
                </a:lnTo>
                <a:lnTo>
                  <a:pt x="669024" y="36760"/>
                </a:lnTo>
                <a:lnTo>
                  <a:pt x="624779" y="21030"/>
                </a:lnTo>
                <a:lnTo>
                  <a:pt x="578630" y="9503"/>
                </a:lnTo>
                <a:lnTo>
                  <a:pt x="530817" y="2415"/>
                </a:lnTo>
                <a:lnTo>
                  <a:pt x="48158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721477" y="5303011"/>
            <a:ext cx="5289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Anomaly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</a:t>
            </a:r>
            <a:r>
              <a:rPr sz="1000" spc="-15" dirty="0">
                <a:latin typeface="Calibri"/>
                <a:cs typeface="Calibri"/>
              </a:rPr>
              <a:t>e</a:t>
            </a:r>
            <a:r>
              <a:rPr sz="1000" spc="-5" dirty="0">
                <a:latin typeface="Calibri"/>
                <a:cs typeface="Calibri"/>
              </a:rPr>
              <a:t>tection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128133" y="2736850"/>
            <a:ext cx="2838450" cy="1590040"/>
            <a:chOff x="5128133" y="2736850"/>
            <a:chExt cx="2838450" cy="1590040"/>
          </a:xfrm>
        </p:grpSpPr>
        <p:sp>
          <p:nvSpPr>
            <p:cNvPr id="49" name="object 49"/>
            <p:cNvSpPr/>
            <p:nvPr/>
          </p:nvSpPr>
          <p:spPr>
            <a:xfrm>
              <a:off x="5128133" y="4245990"/>
              <a:ext cx="1954530" cy="81280"/>
            </a:xfrm>
            <a:custGeom>
              <a:avLst/>
              <a:gdLst/>
              <a:ahLst/>
              <a:cxnLst/>
              <a:rect l="l" t="t" r="r" b="b"/>
              <a:pathLst>
                <a:path w="1954529" h="81279">
                  <a:moveTo>
                    <a:pt x="419608" y="41021"/>
                  </a:moveTo>
                  <a:lnTo>
                    <a:pt x="409130" y="36068"/>
                  </a:lnTo>
                  <a:lnTo>
                    <a:pt x="342519" y="4572"/>
                  </a:lnTo>
                  <a:lnTo>
                    <a:pt x="343255" y="36360"/>
                  </a:lnTo>
                  <a:lnTo>
                    <a:pt x="0" y="43942"/>
                  </a:lnTo>
                  <a:lnTo>
                    <a:pt x="254" y="56642"/>
                  </a:lnTo>
                  <a:lnTo>
                    <a:pt x="343547" y="49060"/>
                  </a:lnTo>
                  <a:lnTo>
                    <a:pt x="344297" y="80772"/>
                  </a:lnTo>
                  <a:lnTo>
                    <a:pt x="419608" y="41021"/>
                  </a:lnTo>
                  <a:close/>
                </a:path>
                <a:path w="1954529" h="81279">
                  <a:moveTo>
                    <a:pt x="1954403" y="34925"/>
                  </a:moveTo>
                  <a:lnTo>
                    <a:pt x="1945919" y="31115"/>
                  </a:lnTo>
                  <a:lnTo>
                    <a:pt x="1876679" y="0"/>
                  </a:lnTo>
                  <a:lnTo>
                    <a:pt x="1877987" y="31635"/>
                  </a:lnTo>
                  <a:lnTo>
                    <a:pt x="1382141" y="51816"/>
                  </a:lnTo>
                  <a:lnTo>
                    <a:pt x="1382636" y="64389"/>
                  </a:lnTo>
                  <a:lnTo>
                    <a:pt x="1878520" y="44335"/>
                  </a:lnTo>
                  <a:lnTo>
                    <a:pt x="1879854" y="76073"/>
                  </a:lnTo>
                  <a:lnTo>
                    <a:pt x="1954403" y="349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83552" y="2743200"/>
              <a:ext cx="876300" cy="853440"/>
            </a:xfrm>
            <a:custGeom>
              <a:avLst/>
              <a:gdLst/>
              <a:ahLst/>
              <a:cxnLst/>
              <a:rect l="l" t="t" r="r" b="b"/>
              <a:pathLst>
                <a:path w="876300" h="853439">
                  <a:moveTo>
                    <a:pt x="0" y="426720"/>
                  </a:moveTo>
                  <a:lnTo>
                    <a:pt x="2571" y="380217"/>
                  </a:lnTo>
                  <a:lnTo>
                    <a:pt x="10108" y="335166"/>
                  </a:lnTo>
                  <a:lnTo>
                    <a:pt x="22341" y="291827"/>
                  </a:lnTo>
                  <a:lnTo>
                    <a:pt x="39005" y="250461"/>
                  </a:lnTo>
                  <a:lnTo>
                    <a:pt x="59831" y="211327"/>
                  </a:lnTo>
                  <a:lnTo>
                    <a:pt x="84551" y="174686"/>
                  </a:lnTo>
                  <a:lnTo>
                    <a:pt x="112899" y="140798"/>
                  </a:lnTo>
                  <a:lnTo>
                    <a:pt x="144606" y="109923"/>
                  </a:lnTo>
                  <a:lnTo>
                    <a:pt x="179405" y="82320"/>
                  </a:lnTo>
                  <a:lnTo>
                    <a:pt x="217028" y="58250"/>
                  </a:lnTo>
                  <a:lnTo>
                    <a:pt x="257209" y="37974"/>
                  </a:lnTo>
                  <a:lnTo>
                    <a:pt x="299679" y="21750"/>
                  </a:lnTo>
                  <a:lnTo>
                    <a:pt x="344171" y="9840"/>
                  </a:lnTo>
                  <a:lnTo>
                    <a:pt x="390417" y="2503"/>
                  </a:lnTo>
                  <a:lnTo>
                    <a:pt x="438150" y="0"/>
                  </a:lnTo>
                  <a:lnTo>
                    <a:pt x="485882" y="2503"/>
                  </a:lnTo>
                  <a:lnTo>
                    <a:pt x="532128" y="9840"/>
                  </a:lnTo>
                  <a:lnTo>
                    <a:pt x="576620" y="21750"/>
                  </a:lnTo>
                  <a:lnTo>
                    <a:pt x="619090" y="37974"/>
                  </a:lnTo>
                  <a:lnTo>
                    <a:pt x="659271" y="58250"/>
                  </a:lnTo>
                  <a:lnTo>
                    <a:pt x="696894" y="82320"/>
                  </a:lnTo>
                  <a:lnTo>
                    <a:pt x="731693" y="109923"/>
                  </a:lnTo>
                  <a:lnTo>
                    <a:pt x="763400" y="140798"/>
                  </a:lnTo>
                  <a:lnTo>
                    <a:pt x="791748" y="174686"/>
                  </a:lnTo>
                  <a:lnTo>
                    <a:pt x="816468" y="211328"/>
                  </a:lnTo>
                  <a:lnTo>
                    <a:pt x="837294" y="250461"/>
                  </a:lnTo>
                  <a:lnTo>
                    <a:pt x="853958" y="291827"/>
                  </a:lnTo>
                  <a:lnTo>
                    <a:pt x="866191" y="335166"/>
                  </a:lnTo>
                  <a:lnTo>
                    <a:pt x="873728" y="380217"/>
                  </a:lnTo>
                  <a:lnTo>
                    <a:pt x="876300" y="426720"/>
                  </a:lnTo>
                  <a:lnTo>
                    <a:pt x="873728" y="473222"/>
                  </a:lnTo>
                  <a:lnTo>
                    <a:pt x="866191" y="518273"/>
                  </a:lnTo>
                  <a:lnTo>
                    <a:pt x="853958" y="561612"/>
                  </a:lnTo>
                  <a:lnTo>
                    <a:pt x="837294" y="602978"/>
                  </a:lnTo>
                  <a:lnTo>
                    <a:pt x="816468" y="642112"/>
                  </a:lnTo>
                  <a:lnTo>
                    <a:pt x="791748" y="678753"/>
                  </a:lnTo>
                  <a:lnTo>
                    <a:pt x="763400" y="712641"/>
                  </a:lnTo>
                  <a:lnTo>
                    <a:pt x="731693" y="743516"/>
                  </a:lnTo>
                  <a:lnTo>
                    <a:pt x="696894" y="771119"/>
                  </a:lnTo>
                  <a:lnTo>
                    <a:pt x="659271" y="795189"/>
                  </a:lnTo>
                  <a:lnTo>
                    <a:pt x="619090" y="815465"/>
                  </a:lnTo>
                  <a:lnTo>
                    <a:pt x="576620" y="831689"/>
                  </a:lnTo>
                  <a:lnTo>
                    <a:pt x="532128" y="843599"/>
                  </a:lnTo>
                  <a:lnTo>
                    <a:pt x="485882" y="850936"/>
                  </a:lnTo>
                  <a:lnTo>
                    <a:pt x="438150" y="853439"/>
                  </a:lnTo>
                  <a:lnTo>
                    <a:pt x="390417" y="850936"/>
                  </a:lnTo>
                  <a:lnTo>
                    <a:pt x="344171" y="843599"/>
                  </a:lnTo>
                  <a:lnTo>
                    <a:pt x="299679" y="831689"/>
                  </a:lnTo>
                  <a:lnTo>
                    <a:pt x="257209" y="815465"/>
                  </a:lnTo>
                  <a:lnTo>
                    <a:pt x="217028" y="795189"/>
                  </a:lnTo>
                  <a:lnTo>
                    <a:pt x="179405" y="771119"/>
                  </a:lnTo>
                  <a:lnTo>
                    <a:pt x="144606" y="743516"/>
                  </a:lnTo>
                  <a:lnTo>
                    <a:pt x="112899" y="712641"/>
                  </a:lnTo>
                  <a:lnTo>
                    <a:pt x="84551" y="678753"/>
                  </a:lnTo>
                  <a:lnTo>
                    <a:pt x="59831" y="642112"/>
                  </a:lnTo>
                  <a:lnTo>
                    <a:pt x="39005" y="602978"/>
                  </a:lnTo>
                  <a:lnTo>
                    <a:pt x="22341" y="561612"/>
                  </a:lnTo>
                  <a:lnTo>
                    <a:pt x="10108" y="518273"/>
                  </a:lnTo>
                  <a:lnTo>
                    <a:pt x="2571" y="473222"/>
                  </a:lnTo>
                  <a:lnTo>
                    <a:pt x="0" y="42672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256526" y="3074288"/>
            <a:ext cx="530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Da</a:t>
            </a:r>
            <a:r>
              <a:rPr sz="1000" spc="-5" dirty="0">
                <a:latin typeface="Calibri"/>
                <a:cs typeface="Calibri"/>
              </a:rPr>
              <a:t>ta</a:t>
            </a:r>
            <a:r>
              <a:rPr sz="1000" spc="-10" dirty="0">
                <a:latin typeface="Calibri"/>
                <a:cs typeface="Calibri"/>
              </a:rPr>
              <a:t> L</a:t>
            </a:r>
            <a:r>
              <a:rPr sz="1000" spc="-5" dirty="0">
                <a:latin typeface="Calibri"/>
                <a:cs typeface="Calibri"/>
              </a:rPr>
              <a:t>ake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083552" y="3823715"/>
            <a:ext cx="876300" cy="853440"/>
          </a:xfrm>
          <a:custGeom>
            <a:avLst/>
            <a:gdLst/>
            <a:ahLst/>
            <a:cxnLst/>
            <a:rect l="l" t="t" r="r" b="b"/>
            <a:pathLst>
              <a:path w="876300" h="853439">
                <a:moveTo>
                  <a:pt x="0" y="426719"/>
                </a:moveTo>
                <a:lnTo>
                  <a:pt x="2571" y="380217"/>
                </a:lnTo>
                <a:lnTo>
                  <a:pt x="10108" y="335166"/>
                </a:lnTo>
                <a:lnTo>
                  <a:pt x="22341" y="291827"/>
                </a:lnTo>
                <a:lnTo>
                  <a:pt x="39005" y="250461"/>
                </a:lnTo>
                <a:lnTo>
                  <a:pt x="59831" y="211327"/>
                </a:lnTo>
                <a:lnTo>
                  <a:pt x="84551" y="174686"/>
                </a:lnTo>
                <a:lnTo>
                  <a:pt x="112899" y="140798"/>
                </a:lnTo>
                <a:lnTo>
                  <a:pt x="144606" y="109923"/>
                </a:lnTo>
                <a:lnTo>
                  <a:pt x="179405" y="82320"/>
                </a:lnTo>
                <a:lnTo>
                  <a:pt x="217028" y="58250"/>
                </a:lnTo>
                <a:lnTo>
                  <a:pt x="257209" y="37974"/>
                </a:lnTo>
                <a:lnTo>
                  <a:pt x="299679" y="21750"/>
                </a:lnTo>
                <a:lnTo>
                  <a:pt x="344171" y="9840"/>
                </a:lnTo>
                <a:lnTo>
                  <a:pt x="390417" y="2503"/>
                </a:lnTo>
                <a:lnTo>
                  <a:pt x="438150" y="0"/>
                </a:lnTo>
                <a:lnTo>
                  <a:pt x="485882" y="2503"/>
                </a:lnTo>
                <a:lnTo>
                  <a:pt x="532128" y="9840"/>
                </a:lnTo>
                <a:lnTo>
                  <a:pt x="576620" y="21750"/>
                </a:lnTo>
                <a:lnTo>
                  <a:pt x="619090" y="37974"/>
                </a:lnTo>
                <a:lnTo>
                  <a:pt x="659271" y="58250"/>
                </a:lnTo>
                <a:lnTo>
                  <a:pt x="696894" y="82320"/>
                </a:lnTo>
                <a:lnTo>
                  <a:pt x="731693" y="109923"/>
                </a:lnTo>
                <a:lnTo>
                  <a:pt x="763400" y="140798"/>
                </a:lnTo>
                <a:lnTo>
                  <a:pt x="791748" y="174686"/>
                </a:lnTo>
                <a:lnTo>
                  <a:pt x="816468" y="211328"/>
                </a:lnTo>
                <a:lnTo>
                  <a:pt x="837294" y="250461"/>
                </a:lnTo>
                <a:lnTo>
                  <a:pt x="853958" y="291827"/>
                </a:lnTo>
                <a:lnTo>
                  <a:pt x="866191" y="335166"/>
                </a:lnTo>
                <a:lnTo>
                  <a:pt x="873728" y="380217"/>
                </a:lnTo>
                <a:lnTo>
                  <a:pt x="876300" y="426719"/>
                </a:lnTo>
                <a:lnTo>
                  <a:pt x="873728" y="473222"/>
                </a:lnTo>
                <a:lnTo>
                  <a:pt x="866191" y="518273"/>
                </a:lnTo>
                <a:lnTo>
                  <a:pt x="853958" y="561612"/>
                </a:lnTo>
                <a:lnTo>
                  <a:pt x="837294" y="602978"/>
                </a:lnTo>
                <a:lnTo>
                  <a:pt x="816468" y="642111"/>
                </a:lnTo>
                <a:lnTo>
                  <a:pt x="791748" y="678753"/>
                </a:lnTo>
                <a:lnTo>
                  <a:pt x="763400" y="712641"/>
                </a:lnTo>
                <a:lnTo>
                  <a:pt x="731693" y="743516"/>
                </a:lnTo>
                <a:lnTo>
                  <a:pt x="696894" y="771119"/>
                </a:lnTo>
                <a:lnTo>
                  <a:pt x="659271" y="795189"/>
                </a:lnTo>
                <a:lnTo>
                  <a:pt x="619090" y="815465"/>
                </a:lnTo>
                <a:lnTo>
                  <a:pt x="576620" y="831689"/>
                </a:lnTo>
                <a:lnTo>
                  <a:pt x="532128" y="843599"/>
                </a:lnTo>
                <a:lnTo>
                  <a:pt x="485882" y="850936"/>
                </a:lnTo>
                <a:lnTo>
                  <a:pt x="438150" y="853439"/>
                </a:lnTo>
                <a:lnTo>
                  <a:pt x="390417" y="850936"/>
                </a:lnTo>
                <a:lnTo>
                  <a:pt x="344171" y="843599"/>
                </a:lnTo>
                <a:lnTo>
                  <a:pt x="299679" y="831689"/>
                </a:lnTo>
                <a:lnTo>
                  <a:pt x="257209" y="815465"/>
                </a:lnTo>
                <a:lnTo>
                  <a:pt x="217028" y="795189"/>
                </a:lnTo>
                <a:lnTo>
                  <a:pt x="179405" y="771119"/>
                </a:lnTo>
                <a:lnTo>
                  <a:pt x="144606" y="743516"/>
                </a:lnTo>
                <a:lnTo>
                  <a:pt x="112899" y="712641"/>
                </a:lnTo>
                <a:lnTo>
                  <a:pt x="84551" y="678753"/>
                </a:lnTo>
                <a:lnTo>
                  <a:pt x="59831" y="642111"/>
                </a:lnTo>
                <a:lnTo>
                  <a:pt x="39005" y="602978"/>
                </a:lnTo>
                <a:lnTo>
                  <a:pt x="22341" y="561612"/>
                </a:lnTo>
                <a:lnTo>
                  <a:pt x="10108" y="518273"/>
                </a:lnTo>
                <a:lnTo>
                  <a:pt x="2571" y="473222"/>
                </a:lnTo>
                <a:lnTo>
                  <a:pt x="0" y="426719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221473" y="4154804"/>
            <a:ext cx="6019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Cosmos</a:t>
            </a:r>
            <a:r>
              <a:rPr sz="1000" spc="-4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083552" y="4904232"/>
            <a:ext cx="876300" cy="853440"/>
          </a:xfrm>
          <a:custGeom>
            <a:avLst/>
            <a:gdLst/>
            <a:ahLst/>
            <a:cxnLst/>
            <a:rect l="l" t="t" r="r" b="b"/>
            <a:pathLst>
              <a:path w="876300" h="853439">
                <a:moveTo>
                  <a:pt x="0" y="426720"/>
                </a:moveTo>
                <a:lnTo>
                  <a:pt x="2571" y="380217"/>
                </a:lnTo>
                <a:lnTo>
                  <a:pt x="10108" y="335166"/>
                </a:lnTo>
                <a:lnTo>
                  <a:pt x="22341" y="291827"/>
                </a:lnTo>
                <a:lnTo>
                  <a:pt x="39005" y="250461"/>
                </a:lnTo>
                <a:lnTo>
                  <a:pt x="59831" y="211328"/>
                </a:lnTo>
                <a:lnTo>
                  <a:pt x="84551" y="174686"/>
                </a:lnTo>
                <a:lnTo>
                  <a:pt x="112899" y="140798"/>
                </a:lnTo>
                <a:lnTo>
                  <a:pt x="144606" y="109923"/>
                </a:lnTo>
                <a:lnTo>
                  <a:pt x="179405" y="82320"/>
                </a:lnTo>
                <a:lnTo>
                  <a:pt x="217028" y="58250"/>
                </a:lnTo>
                <a:lnTo>
                  <a:pt x="257209" y="37974"/>
                </a:lnTo>
                <a:lnTo>
                  <a:pt x="299679" y="21750"/>
                </a:lnTo>
                <a:lnTo>
                  <a:pt x="344171" y="9840"/>
                </a:lnTo>
                <a:lnTo>
                  <a:pt x="390417" y="2503"/>
                </a:lnTo>
                <a:lnTo>
                  <a:pt x="438150" y="0"/>
                </a:lnTo>
                <a:lnTo>
                  <a:pt x="485882" y="2503"/>
                </a:lnTo>
                <a:lnTo>
                  <a:pt x="532128" y="9840"/>
                </a:lnTo>
                <a:lnTo>
                  <a:pt x="576620" y="21750"/>
                </a:lnTo>
                <a:lnTo>
                  <a:pt x="619090" y="37974"/>
                </a:lnTo>
                <a:lnTo>
                  <a:pt x="659271" y="58250"/>
                </a:lnTo>
                <a:lnTo>
                  <a:pt x="696894" y="82320"/>
                </a:lnTo>
                <a:lnTo>
                  <a:pt x="731693" y="109923"/>
                </a:lnTo>
                <a:lnTo>
                  <a:pt x="763400" y="140798"/>
                </a:lnTo>
                <a:lnTo>
                  <a:pt x="791748" y="174686"/>
                </a:lnTo>
                <a:lnTo>
                  <a:pt x="816468" y="211328"/>
                </a:lnTo>
                <a:lnTo>
                  <a:pt x="837294" y="250461"/>
                </a:lnTo>
                <a:lnTo>
                  <a:pt x="853958" y="291827"/>
                </a:lnTo>
                <a:lnTo>
                  <a:pt x="866191" y="335166"/>
                </a:lnTo>
                <a:lnTo>
                  <a:pt x="873728" y="380217"/>
                </a:lnTo>
                <a:lnTo>
                  <a:pt x="876300" y="426720"/>
                </a:lnTo>
                <a:lnTo>
                  <a:pt x="873728" y="473222"/>
                </a:lnTo>
                <a:lnTo>
                  <a:pt x="866191" y="518273"/>
                </a:lnTo>
                <a:lnTo>
                  <a:pt x="853958" y="561612"/>
                </a:lnTo>
                <a:lnTo>
                  <a:pt x="837294" y="602978"/>
                </a:lnTo>
                <a:lnTo>
                  <a:pt x="816468" y="642112"/>
                </a:lnTo>
                <a:lnTo>
                  <a:pt x="791748" y="678753"/>
                </a:lnTo>
                <a:lnTo>
                  <a:pt x="763400" y="712641"/>
                </a:lnTo>
                <a:lnTo>
                  <a:pt x="731693" y="743516"/>
                </a:lnTo>
                <a:lnTo>
                  <a:pt x="696894" y="771119"/>
                </a:lnTo>
                <a:lnTo>
                  <a:pt x="659271" y="795189"/>
                </a:lnTo>
                <a:lnTo>
                  <a:pt x="619090" y="815465"/>
                </a:lnTo>
                <a:lnTo>
                  <a:pt x="576620" y="831689"/>
                </a:lnTo>
                <a:lnTo>
                  <a:pt x="532128" y="843599"/>
                </a:lnTo>
                <a:lnTo>
                  <a:pt x="485882" y="850936"/>
                </a:lnTo>
                <a:lnTo>
                  <a:pt x="438150" y="853440"/>
                </a:lnTo>
                <a:lnTo>
                  <a:pt x="390417" y="850936"/>
                </a:lnTo>
                <a:lnTo>
                  <a:pt x="344171" y="843599"/>
                </a:lnTo>
                <a:lnTo>
                  <a:pt x="299679" y="831689"/>
                </a:lnTo>
                <a:lnTo>
                  <a:pt x="257209" y="815465"/>
                </a:lnTo>
                <a:lnTo>
                  <a:pt x="217028" y="795189"/>
                </a:lnTo>
                <a:lnTo>
                  <a:pt x="179405" y="771119"/>
                </a:lnTo>
                <a:lnTo>
                  <a:pt x="144606" y="743516"/>
                </a:lnTo>
                <a:lnTo>
                  <a:pt x="112899" y="712641"/>
                </a:lnTo>
                <a:lnTo>
                  <a:pt x="84551" y="678753"/>
                </a:lnTo>
                <a:lnTo>
                  <a:pt x="59831" y="642112"/>
                </a:lnTo>
                <a:lnTo>
                  <a:pt x="39005" y="602978"/>
                </a:lnTo>
                <a:lnTo>
                  <a:pt x="22341" y="561612"/>
                </a:lnTo>
                <a:lnTo>
                  <a:pt x="10108" y="518273"/>
                </a:lnTo>
                <a:lnTo>
                  <a:pt x="2571" y="473222"/>
                </a:lnTo>
                <a:lnTo>
                  <a:pt x="0" y="426720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410450" y="5235321"/>
            <a:ext cx="222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SQL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705345" y="3136138"/>
            <a:ext cx="2842895" cy="2306320"/>
            <a:chOff x="6705345" y="3136138"/>
            <a:chExt cx="2842895" cy="2306320"/>
          </a:xfrm>
        </p:grpSpPr>
        <p:sp>
          <p:nvSpPr>
            <p:cNvPr id="57" name="object 57"/>
            <p:cNvSpPr/>
            <p:nvPr/>
          </p:nvSpPr>
          <p:spPr>
            <a:xfrm>
              <a:off x="6705346" y="3136137"/>
              <a:ext cx="1633220" cy="2306320"/>
            </a:xfrm>
            <a:custGeom>
              <a:avLst/>
              <a:gdLst/>
              <a:ahLst/>
              <a:cxnLst/>
              <a:rect l="l" t="t" r="r" b="b"/>
              <a:pathLst>
                <a:path w="1633220" h="2306320">
                  <a:moveTo>
                    <a:pt x="396494" y="2267966"/>
                  </a:moveTo>
                  <a:lnTo>
                    <a:pt x="383794" y="2261616"/>
                  </a:lnTo>
                  <a:lnTo>
                    <a:pt x="320294" y="2229866"/>
                  </a:lnTo>
                  <a:lnTo>
                    <a:pt x="320294" y="2261616"/>
                  </a:lnTo>
                  <a:lnTo>
                    <a:pt x="12700" y="2261616"/>
                  </a:lnTo>
                  <a:lnTo>
                    <a:pt x="12700" y="12700"/>
                  </a:lnTo>
                  <a:lnTo>
                    <a:pt x="367919" y="12700"/>
                  </a:lnTo>
                  <a:lnTo>
                    <a:pt x="367919" y="6350"/>
                  </a:lnTo>
                  <a:lnTo>
                    <a:pt x="367919" y="0"/>
                  </a:lnTo>
                  <a:lnTo>
                    <a:pt x="2794" y="0"/>
                  </a:lnTo>
                  <a:lnTo>
                    <a:pt x="0" y="2794"/>
                  </a:lnTo>
                  <a:lnTo>
                    <a:pt x="0" y="2271522"/>
                  </a:lnTo>
                  <a:lnTo>
                    <a:pt x="2794" y="2274316"/>
                  </a:lnTo>
                  <a:lnTo>
                    <a:pt x="320294" y="2274316"/>
                  </a:lnTo>
                  <a:lnTo>
                    <a:pt x="320294" y="2306066"/>
                  </a:lnTo>
                  <a:lnTo>
                    <a:pt x="383794" y="2274316"/>
                  </a:lnTo>
                  <a:lnTo>
                    <a:pt x="396494" y="2267966"/>
                  </a:lnTo>
                  <a:close/>
                </a:path>
                <a:path w="1633220" h="2306320">
                  <a:moveTo>
                    <a:pt x="1632712" y="2794"/>
                  </a:moveTo>
                  <a:lnTo>
                    <a:pt x="1629918" y="0"/>
                  </a:lnTo>
                  <a:lnTo>
                    <a:pt x="1264793" y="0"/>
                  </a:lnTo>
                  <a:lnTo>
                    <a:pt x="1264793" y="12700"/>
                  </a:lnTo>
                  <a:lnTo>
                    <a:pt x="1620012" y="12700"/>
                  </a:lnTo>
                  <a:lnTo>
                    <a:pt x="1620012" y="2261616"/>
                  </a:lnTo>
                  <a:lnTo>
                    <a:pt x="1312418" y="2261616"/>
                  </a:lnTo>
                  <a:lnTo>
                    <a:pt x="1312418" y="2229866"/>
                  </a:lnTo>
                  <a:lnTo>
                    <a:pt x="1236218" y="2267966"/>
                  </a:lnTo>
                  <a:lnTo>
                    <a:pt x="1312418" y="2306066"/>
                  </a:lnTo>
                  <a:lnTo>
                    <a:pt x="1312418" y="2274316"/>
                  </a:lnTo>
                  <a:lnTo>
                    <a:pt x="1629918" y="2274316"/>
                  </a:lnTo>
                  <a:lnTo>
                    <a:pt x="1632712" y="2271522"/>
                  </a:lnTo>
                  <a:lnTo>
                    <a:pt x="1632712" y="2267966"/>
                  </a:lnTo>
                  <a:lnTo>
                    <a:pt x="1632712" y="2261616"/>
                  </a:lnTo>
                  <a:lnTo>
                    <a:pt x="1632712" y="12700"/>
                  </a:lnTo>
                  <a:lnTo>
                    <a:pt x="1632712" y="6350"/>
                  </a:lnTo>
                  <a:lnTo>
                    <a:pt x="1632712" y="2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36507" y="3814572"/>
              <a:ext cx="905510" cy="876300"/>
            </a:xfrm>
            <a:custGeom>
              <a:avLst/>
              <a:gdLst/>
              <a:ahLst/>
              <a:cxnLst/>
              <a:rect l="l" t="t" r="r" b="b"/>
              <a:pathLst>
                <a:path w="905509" h="876300">
                  <a:moveTo>
                    <a:pt x="0" y="438150"/>
                  </a:moveTo>
                  <a:lnTo>
                    <a:pt x="2656" y="390417"/>
                  </a:lnTo>
                  <a:lnTo>
                    <a:pt x="10441" y="344171"/>
                  </a:lnTo>
                  <a:lnTo>
                    <a:pt x="23079" y="299679"/>
                  </a:lnTo>
                  <a:lnTo>
                    <a:pt x="40293" y="257209"/>
                  </a:lnTo>
                  <a:lnTo>
                    <a:pt x="61806" y="217028"/>
                  </a:lnTo>
                  <a:lnTo>
                    <a:pt x="87343" y="179405"/>
                  </a:lnTo>
                  <a:lnTo>
                    <a:pt x="116627" y="144606"/>
                  </a:lnTo>
                  <a:lnTo>
                    <a:pt x="149381" y="112899"/>
                  </a:lnTo>
                  <a:lnTo>
                    <a:pt x="185330" y="84551"/>
                  </a:lnTo>
                  <a:lnTo>
                    <a:pt x="224197" y="59831"/>
                  </a:lnTo>
                  <a:lnTo>
                    <a:pt x="265705" y="39005"/>
                  </a:lnTo>
                  <a:lnTo>
                    <a:pt x="309579" y="22341"/>
                  </a:lnTo>
                  <a:lnTo>
                    <a:pt x="355541" y="10108"/>
                  </a:lnTo>
                  <a:lnTo>
                    <a:pt x="403316" y="2571"/>
                  </a:lnTo>
                  <a:lnTo>
                    <a:pt x="452627" y="0"/>
                  </a:lnTo>
                  <a:lnTo>
                    <a:pt x="501939" y="2571"/>
                  </a:lnTo>
                  <a:lnTo>
                    <a:pt x="549714" y="10108"/>
                  </a:lnTo>
                  <a:lnTo>
                    <a:pt x="595676" y="22341"/>
                  </a:lnTo>
                  <a:lnTo>
                    <a:pt x="639550" y="39005"/>
                  </a:lnTo>
                  <a:lnTo>
                    <a:pt x="681058" y="59831"/>
                  </a:lnTo>
                  <a:lnTo>
                    <a:pt x="719925" y="84551"/>
                  </a:lnTo>
                  <a:lnTo>
                    <a:pt x="755874" y="112899"/>
                  </a:lnTo>
                  <a:lnTo>
                    <a:pt x="788628" y="144606"/>
                  </a:lnTo>
                  <a:lnTo>
                    <a:pt x="817912" y="179405"/>
                  </a:lnTo>
                  <a:lnTo>
                    <a:pt x="843449" y="217028"/>
                  </a:lnTo>
                  <a:lnTo>
                    <a:pt x="864962" y="257209"/>
                  </a:lnTo>
                  <a:lnTo>
                    <a:pt x="882176" y="299679"/>
                  </a:lnTo>
                  <a:lnTo>
                    <a:pt x="894814" y="344171"/>
                  </a:lnTo>
                  <a:lnTo>
                    <a:pt x="902599" y="390417"/>
                  </a:lnTo>
                  <a:lnTo>
                    <a:pt x="905256" y="438150"/>
                  </a:lnTo>
                  <a:lnTo>
                    <a:pt x="902599" y="485882"/>
                  </a:lnTo>
                  <a:lnTo>
                    <a:pt x="894814" y="532128"/>
                  </a:lnTo>
                  <a:lnTo>
                    <a:pt x="882176" y="576620"/>
                  </a:lnTo>
                  <a:lnTo>
                    <a:pt x="864962" y="619090"/>
                  </a:lnTo>
                  <a:lnTo>
                    <a:pt x="843449" y="659271"/>
                  </a:lnTo>
                  <a:lnTo>
                    <a:pt x="817912" y="696894"/>
                  </a:lnTo>
                  <a:lnTo>
                    <a:pt x="788628" y="731693"/>
                  </a:lnTo>
                  <a:lnTo>
                    <a:pt x="755874" y="763400"/>
                  </a:lnTo>
                  <a:lnTo>
                    <a:pt x="719925" y="791748"/>
                  </a:lnTo>
                  <a:lnTo>
                    <a:pt x="681058" y="816468"/>
                  </a:lnTo>
                  <a:lnTo>
                    <a:pt x="639550" y="837294"/>
                  </a:lnTo>
                  <a:lnTo>
                    <a:pt x="595676" y="853958"/>
                  </a:lnTo>
                  <a:lnTo>
                    <a:pt x="549714" y="866191"/>
                  </a:lnTo>
                  <a:lnTo>
                    <a:pt x="501939" y="873728"/>
                  </a:lnTo>
                  <a:lnTo>
                    <a:pt x="452627" y="876300"/>
                  </a:lnTo>
                  <a:lnTo>
                    <a:pt x="403316" y="873728"/>
                  </a:lnTo>
                  <a:lnTo>
                    <a:pt x="355541" y="866191"/>
                  </a:lnTo>
                  <a:lnTo>
                    <a:pt x="309579" y="853958"/>
                  </a:lnTo>
                  <a:lnTo>
                    <a:pt x="265705" y="837294"/>
                  </a:lnTo>
                  <a:lnTo>
                    <a:pt x="224197" y="816468"/>
                  </a:lnTo>
                  <a:lnTo>
                    <a:pt x="185330" y="791748"/>
                  </a:lnTo>
                  <a:lnTo>
                    <a:pt x="149381" y="763400"/>
                  </a:lnTo>
                  <a:lnTo>
                    <a:pt x="116627" y="731693"/>
                  </a:lnTo>
                  <a:lnTo>
                    <a:pt x="87343" y="696894"/>
                  </a:lnTo>
                  <a:lnTo>
                    <a:pt x="61806" y="659271"/>
                  </a:lnTo>
                  <a:lnTo>
                    <a:pt x="40293" y="619090"/>
                  </a:lnTo>
                  <a:lnTo>
                    <a:pt x="23079" y="576620"/>
                  </a:lnTo>
                  <a:lnTo>
                    <a:pt x="10441" y="532128"/>
                  </a:lnTo>
                  <a:lnTo>
                    <a:pt x="2656" y="485882"/>
                  </a:lnTo>
                  <a:lnTo>
                    <a:pt x="0" y="4381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828278" y="4157217"/>
            <a:ext cx="525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Functions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979536" y="2727705"/>
            <a:ext cx="3047365" cy="1609090"/>
            <a:chOff x="7979536" y="2727705"/>
            <a:chExt cx="3047365" cy="1609090"/>
          </a:xfrm>
        </p:grpSpPr>
        <p:sp>
          <p:nvSpPr>
            <p:cNvPr id="61" name="object 61"/>
            <p:cNvSpPr/>
            <p:nvPr/>
          </p:nvSpPr>
          <p:spPr>
            <a:xfrm>
              <a:off x="7979536" y="4260214"/>
              <a:ext cx="658495" cy="76200"/>
            </a:xfrm>
            <a:custGeom>
              <a:avLst/>
              <a:gdLst/>
              <a:ahLst/>
              <a:cxnLst/>
              <a:rect l="l" t="t" r="r" b="b"/>
              <a:pathLst>
                <a:path w="658495" h="76200">
                  <a:moveTo>
                    <a:pt x="582676" y="0"/>
                  </a:moveTo>
                  <a:lnTo>
                    <a:pt x="581883" y="31691"/>
                  </a:lnTo>
                  <a:lnTo>
                    <a:pt x="594614" y="32004"/>
                  </a:lnTo>
                  <a:lnTo>
                    <a:pt x="594233" y="44704"/>
                  </a:lnTo>
                  <a:lnTo>
                    <a:pt x="581558" y="44704"/>
                  </a:lnTo>
                  <a:lnTo>
                    <a:pt x="580771" y="76200"/>
                  </a:lnTo>
                  <a:lnTo>
                    <a:pt x="647962" y="44704"/>
                  </a:lnTo>
                  <a:lnTo>
                    <a:pt x="594233" y="44704"/>
                  </a:lnTo>
                  <a:lnTo>
                    <a:pt x="581566" y="44392"/>
                  </a:lnTo>
                  <a:lnTo>
                    <a:pt x="648626" y="44392"/>
                  </a:lnTo>
                  <a:lnTo>
                    <a:pt x="657987" y="40005"/>
                  </a:lnTo>
                  <a:lnTo>
                    <a:pt x="582676" y="0"/>
                  </a:lnTo>
                  <a:close/>
                </a:path>
                <a:path w="658495" h="76200">
                  <a:moveTo>
                    <a:pt x="581883" y="31691"/>
                  </a:moveTo>
                  <a:lnTo>
                    <a:pt x="581566" y="44392"/>
                  </a:lnTo>
                  <a:lnTo>
                    <a:pt x="594233" y="44704"/>
                  </a:lnTo>
                  <a:lnTo>
                    <a:pt x="594614" y="32004"/>
                  </a:lnTo>
                  <a:lnTo>
                    <a:pt x="581883" y="31691"/>
                  </a:lnTo>
                  <a:close/>
                </a:path>
                <a:path w="658495" h="76200">
                  <a:moveTo>
                    <a:pt x="254" y="17399"/>
                  </a:moveTo>
                  <a:lnTo>
                    <a:pt x="0" y="30099"/>
                  </a:lnTo>
                  <a:lnTo>
                    <a:pt x="581566" y="44392"/>
                  </a:lnTo>
                  <a:lnTo>
                    <a:pt x="581883" y="31691"/>
                  </a:lnTo>
                  <a:lnTo>
                    <a:pt x="254" y="173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143744" y="2734055"/>
              <a:ext cx="876300" cy="853440"/>
            </a:xfrm>
            <a:custGeom>
              <a:avLst/>
              <a:gdLst/>
              <a:ahLst/>
              <a:cxnLst/>
              <a:rect l="l" t="t" r="r" b="b"/>
              <a:pathLst>
                <a:path w="876300" h="853439">
                  <a:moveTo>
                    <a:pt x="0" y="426720"/>
                  </a:moveTo>
                  <a:lnTo>
                    <a:pt x="2571" y="380217"/>
                  </a:lnTo>
                  <a:lnTo>
                    <a:pt x="10108" y="335166"/>
                  </a:lnTo>
                  <a:lnTo>
                    <a:pt x="22341" y="291827"/>
                  </a:lnTo>
                  <a:lnTo>
                    <a:pt x="39005" y="250461"/>
                  </a:lnTo>
                  <a:lnTo>
                    <a:pt x="59831" y="211327"/>
                  </a:lnTo>
                  <a:lnTo>
                    <a:pt x="84551" y="174686"/>
                  </a:lnTo>
                  <a:lnTo>
                    <a:pt x="112899" y="140798"/>
                  </a:lnTo>
                  <a:lnTo>
                    <a:pt x="144606" y="109923"/>
                  </a:lnTo>
                  <a:lnTo>
                    <a:pt x="179405" y="82320"/>
                  </a:lnTo>
                  <a:lnTo>
                    <a:pt x="217028" y="58250"/>
                  </a:lnTo>
                  <a:lnTo>
                    <a:pt x="257209" y="37974"/>
                  </a:lnTo>
                  <a:lnTo>
                    <a:pt x="299679" y="21750"/>
                  </a:lnTo>
                  <a:lnTo>
                    <a:pt x="344171" y="9840"/>
                  </a:lnTo>
                  <a:lnTo>
                    <a:pt x="390417" y="2503"/>
                  </a:lnTo>
                  <a:lnTo>
                    <a:pt x="438150" y="0"/>
                  </a:lnTo>
                  <a:lnTo>
                    <a:pt x="485882" y="2503"/>
                  </a:lnTo>
                  <a:lnTo>
                    <a:pt x="532128" y="9840"/>
                  </a:lnTo>
                  <a:lnTo>
                    <a:pt x="576620" y="21750"/>
                  </a:lnTo>
                  <a:lnTo>
                    <a:pt x="619090" y="37974"/>
                  </a:lnTo>
                  <a:lnTo>
                    <a:pt x="659271" y="58250"/>
                  </a:lnTo>
                  <a:lnTo>
                    <a:pt x="696894" y="82320"/>
                  </a:lnTo>
                  <a:lnTo>
                    <a:pt x="731693" y="109923"/>
                  </a:lnTo>
                  <a:lnTo>
                    <a:pt x="763400" y="140798"/>
                  </a:lnTo>
                  <a:lnTo>
                    <a:pt x="791748" y="174686"/>
                  </a:lnTo>
                  <a:lnTo>
                    <a:pt x="816468" y="211328"/>
                  </a:lnTo>
                  <a:lnTo>
                    <a:pt x="837294" y="250461"/>
                  </a:lnTo>
                  <a:lnTo>
                    <a:pt x="853958" y="291827"/>
                  </a:lnTo>
                  <a:lnTo>
                    <a:pt x="866191" y="335166"/>
                  </a:lnTo>
                  <a:lnTo>
                    <a:pt x="873728" y="380217"/>
                  </a:lnTo>
                  <a:lnTo>
                    <a:pt x="876300" y="426720"/>
                  </a:lnTo>
                  <a:lnTo>
                    <a:pt x="873728" y="473222"/>
                  </a:lnTo>
                  <a:lnTo>
                    <a:pt x="866191" y="518273"/>
                  </a:lnTo>
                  <a:lnTo>
                    <a:pt x="853958" y="561612"/>
                  </a:lnTo>
                  <a:lnTo>
                    <a:pt x="837294" y="602978"/>
                  </a:lnTo>
                  <a:lnTo>
                    <a:pt x="816468" y="642112"/>
                  </a:lnTo>
                  <a:lnTo>
                    <a:pt x="791748" y="678753"/>
                  </a:lnTo>
                  <a:lnTo>
                    <a:pt x="763400" y="712641"/>
                  </a:lnTo>
                  <a:lnTo>
                    <a:pt x="731693" y="743516"/>
                  </a:lnTo>
                  <a:lnTo>
                    <a:pt x="696894" y="771119"/>
                  </a:lnTo>
                  <a:lnTo>
                    <a:pt x="659271" y="795189"/>
                  </a:lnTo>
                  <a:lnTo>
                    <a:pt x="619090" y="815465"/>
                  </a:lnTo>
                  <a:lnTo>
                    <a:pt x="576620" y="831689"/>
                  </a:lnTo>
                  <a:lnTo>
                    <a:pt x="532128" y="843599"/>
                  </a:lnTo>
                  <a:lnTo>
                    <a:pt x="485882" y="850936"/>
                  </a:lnTo>
                  <a:lnTo>
                    <a:pt x="438150" y="853440"/>
                  </a:lnTo>
                  <a:lnTo>
                    <a:pt x="390417" y="850936"/>
                  </a:lnTo>
                  <a:lnTo>
                    <a:pt x="344171" y="843599"/>
                  </a:lnTo>
                  <a:lnTo>
                    <a:pt x="299679" y="831689"/>
                  </a:lnTo>
                  <a:lnTo>
                    <a:pt x="257209" y="815465"/>
                  </a:lnTo>
                  <a:lnTo>
                    <a:pt x="217028" y="795189"/>
                  </a:lnTo>
                  <a:lnTo>
                    <a:pt x="179405" y="771119"/>
                  </a:lnTo>
                  <a:lnTo>
                    <a:pt x="144606" y="743516"/>
                  </a:lnTo>
                  <a:lnTo>
                    <a:pt x="112899" y="712641"/>
                  </a:lnTo>
                  <a:lnTo>
                    <a:pt x="84551" y="678753"/>
                  </a:lnTo>
                  <a:lnTo>
                    <a:pt x="59831" y="642111"/>
                  </a:lnTo>
                  <a:lnTo>
                    <a:pt x="39005" y="602978"/>
                  </a:lnTo>
                  <a:lnTo>
                    <a:pt x="22341" y="561612"/>
                  </a:lnTo>
                  <a:lnTo>
                    <a:pt x="10108" y="518273"/>
                  </a:lnTo>
                  <a:lnTo>
                    <a:pt x="2571" y="473222"/>
                  </a:lnTo>
                  <a:lnTo>
                    <a:pt x="0" y="4267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0330688" y="3217544"/>
            <a:ext cx="5035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Web App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523476" y="2802635"/>
            <a:ext cx="1503045" cy="2952115"/>
            <a:chOff x="9523476" y="2802635"/>
            <a:chExt cx="1503045" cy="2952115"/>
          </a:xfrm>
        </p:grpSpPr>
        <p:sp>
          <p:nvSpPr>
            <p:cNvPr id="65" name="object 65"/>
            <p:cNvSpPr/>
            <p:nvPr/>
          </p:nvSpPr>
          <p:spPr>
            <a:xfrm>
              <a:off x="10143744" y="3814571"/>
              <a:ext cx="876300" cy="1934210"/>
            </a:xfrm>
            <a:custGeom>
              <a:avLst/>
              <a:gdLst/>
              <a:ahLst/>
              <a:cxnLst/>
              <a:rect l="l" t="t" r="r" b="b"/>
              <a:pathLst>
                <a:path w="876300" h="1934210">
                  <a:moveTo>
                    <a:pt x="0" y="426719"/>
                  </a:moveTo>
                  <a:lnTo>
                    <a:pt x="2571" y="380217"/>
                  </a:lnTo>
                  <a:lnTo>
                    <a:pt x="10108" y="335166"/>
                  </a:lnTo>
                  <a:lnTo>
                    <a:pt x="22341" y="291827"/>
                  </a:lnTo>
                  <a:lnTo>
                    <a:pt x="39005" y="250461"/>
                  </a:lnTo>
                  <a:lnTo>
                    <a:pt x="59831" y="211328"/>
                  </a:lnTo>
                  <a:lnTo>
                    <a:pt x="84551" y="174686"/>
                  </a:lnTo>
                  <a:lnTo>
                    <a:pt x="112899" y="140798"/>
                  </a:lnTo>
                  <a:lnTo>
                    <a:pt x="144606" y="109923"/>
                  </a:lnTo>
                  <a:lnTo>
                    <a:pt x="179405" y="82320"/>
                  </a:lnTo>
                  <a:lnTo>
                    <a:pt x="217028" y="58250"/>
                  </a:lnTo>
                  <a:lnTo>
                    <a:pt x="257209" y="37974"/>
                  </a:lnTo>
                  <a:lnTo>
                    <a:pt x="299679" y="21750"/>
                  </a:lnTo>
                  <a:lnTo>
                    <a:pt x="344171" y="9840"/>
                  </a:lnTo>
                  <a:lnTo>
                    <a:pt x="390417" y="2503"/>
                  </a:lnTo>
                  <a:lnTo>
                    <a:pt x="438150" y="0"/>
                  </a:lnTo>
                  <a:lnTo>
                    <a:pt x="485882" y="2503"/>
                  </a:lnTo>
                  <a:lnTo>
                    <a:pt x="532128" y="9840"/>
                  </a:lnTo>
                  <a:lnTo>
                    <a:pt x="576620" y="21750"/>
                  </a:lnTo>
                  <a:lnTo>
                    <a:pt x="619090" y="37974"/>
                  </a:lnTo>
                  <a:lnTo>
                    <a:pt x="659271" y="58250"/>
                  </a:lnTo>
                  <a:lnTo>
                    <a:pt x="696894" y="82320"/>
                  </a:lnTo>
                  <a:lnTo>
                    <a:pt x="731693" y="109923"/>
                  </a:lnTo>
                  <a:lnTo>
                    <a:pt x="763400" y="140798"/>
                  </a:lnTo>
                  <a:lnTo>
                    <a:pt x="791748" y="174686"/>
                  </a:lnTo>
                  <a:lnTo>
                    <a:pt x="816468" y="211328"/>
                  </a:lnTo>
                  <a:lnTo>
                    <a:pt x="837294" y="250461"/>
                  </a:lnTo>
                  <a:lnTo>
                    <a:pt x="853958" y="291827"/>
                  </a:lnTo>
                  <a:lnTo>
                    <a:pt x="866191" y="335166"/>
                  </a:lnTo>
                  <a:lnTo>
                    <a:pt x="873728" y="380217"/>
                  </a:lnTo>
                  <a:lnTo>
                    <a:pt x="876300" y="426719"/>
                  </a:lnTo>
                  <a:lnTo>
                    <a:pt x="873728" y="473222"/>
                  </a:lnTo>
                  <a:lnTo>
                    <a:pt x="866191" y="518273"/>
                  </a:lnTo>
                  <a:lnTo>
                    <a:pt x="853958" y="561612"/>
                  </a:lnTo>
                  <a:lnTo>
                    <a:pt x="837294" y="602978"/>
                  </a:lnTo>
                  <a:lnTo>
                    <a:pt x="816468" y="642111"/>
                  </a:lnTo>
                  <a:lnTo>
                    <a:pt x="791748" y="678753"/>
                  </a:lnTo>
                  <a:lnTo>
                    <a:pt x="763400" y="712641"/>
                  </a:lnTo>
                  <a:lnTo>
                    <a:pt x="731693" y="743516"/>
                  </a:lnTo>
                  <a:lnTo>
                    <a:pt x="696894" y="771119"/>
                  </a:lnTo>
                  <a:lnTo>
                    <a:pt x="659271" y="795189"/>
                  </a:lnTo>
                  <a:lnTo>
                    <a:pt x="619090" y="815465"/>
                  </a:lnTo>
                  <a:lnTo>
                    <a:pt x="576620" y="831689"/>
                  </a:lnTo>
                  <a:lnTo>
                    <a:pt x="532128" y="843599"/>
                  </a:lnTo>
                  <a:lnTo>
                    <a:pt x="485882" y="850936"/>
                  </a:lnTo>
                  <a:lnTo>
                    <a:pt x="438150" y="853439"/>
                  </a:lnTo>
                  <a:lnTo>
                    <a:pt x="390417" y="850936"/>
                  </a:lnTo>
                  <a:lnTo>
                    <a:pt x="344171" y="843599"/>
                  </a:lnTo>
                  <a:lnTo>
                    <a:pt x="299679" y="831689"/>
                  </a:lnTo>
                  <a:lnTo>
                    <a:pt x="257209" y="815465"/>
                  </a:lnTo>
                  <a:lnTo>
                    <a:pt x="217028" y="795189"/>
                  </a:lnTo>
                  <a:lnTo>
                    <a:pt x="179405" y="771119"/>
                  </a:lnTo>
                  <a:lnTo>
                    <a:pt x="144606" y="743516"/>
                  </a:lnTo>
                  <a:lnTo>
                    <a:pt x="112899" y="712641"/>
                  </a:lnTo>
                  <a:lnTo>
                    <a:pt x="84551" y="678753"/>
                  </a:lnTo>
                  <a:lnTo>
                    <a:pt x="59831" y="642111"/>
                  </a:lnTo>
                  <a:lnTo>
                    <a:pt x="39005" y="602978"/>
                  </a:lnTo>
                  <a:lnTo>
                    <a:pt x="22341" y="561612"/>
                  </a:lnTo>
                  <a:lnTo>
                    <a:pt x="10108" y="518273"/>
                  </a:lnTo>
                  <a:lnTo>
                    <a:pt x="2571" y="473222"/>
                  </a:lnTo>
                  <a:lnTo>
                    <a:pt x="0" y="426719"/>
                  </a:lnTo>
                  <a:close/>
                </a:path>
                <a:path w="876300" h="1934210">
                  <a:moveTo>
                    <a:pt x="0" y="1507236"/>
                  </a:moveTo>
                  <a:lnTo>
                    <a:pt x="2571" y="1460733"/>
                  </a:lnTo>
                  <a:lnTo>
                    <a:pt x="10108" y="1415682"/>
                  </a:lnTo>
                  <a:lnTo>
                    <a:pt x="22341" y="1372343"/>
                  </a:lnTo>
                  <a:lnTo>
                    <a:pt x="39005" y="1330977"/>
                  </a:lnTo>
                  <a:lnTo>
                    <a:pt x="59831" y="1291844"/>
                  </a:lnTo>
                  <a:lnTo>
                    <a:pt x="84551" y="1255202"/>
                  </a:lnTo>
                  <a:lnTo>
                    <a:pt x="112899" y="1221314"/>
                  </a:lnTo>
                  <a:lnTo>
                    <a:pt x="144606" y="1190439"/>
                  </a:lnTo>
                  <a:lnTo>
                    <a:pt x="179405" y="1162836"/>
                  </a:lnTo>
                  <a:lnTo>
                    <a:pt x="217028" y="1138766"/>
                  </a:lnTo>
                  <a:lnTo>
                    <a:pt x="257209" y="1118490"/>
                  </a:lnTo>
                  <a:lnTo>
                    <a:pt x="299679" y="1102266"/>
                  </a:lnTo>
                  <a:lnTo>
                    <a:pt x="344171" y="1090356"/>
                  </a:lnTo>
                  <a:lnTo>
                    <a:pt x="390417" y="1083019"/>
                  </a:lnTo>
                  <a:lnTo>
                    <a:pt x="438150" y="1080515"/>
                  </a:lnTo>
                  <a:lnTo>
                    <a:pt x="485882" y="1083019"/>
                  </a:lnTo>
                  <a:lnTo>
                    <a:pt x="532128" y="1090356"/>
                  </a:lnTo>
                  <a:lnTo>
                    <a:pt x="576620" y="1102266"/>
                  </a:lnTo>
                  <a:lnTo>
                    <a:pt x="619090" y="1118490"/>
                  </a:lnTo>
                  <a:lnTo>
                    <a:pt x="659271" y="1138766"/>
                  </a:lnTo>
                  <a:lnTo>
                    <a:pt x="696894" y="1162836"/>
                  </a:lnTo>
                  <a:lnTo>
                    <a:pt x="731693" y="1190439"/>
                  </a:lnTo>
                  <a:lnTo>
                    <a:pt x="763400" y="1221314"/>
                  </a:lnTo>
                  <a:lnTo>
                    <a:pt x="791748" y="1255202"/>
                  </a:lnTo>
                  <a:lnTo>
                    <a:pt x="816468" y="1291844"/>
                  </a:lnTo>
                  <a:lnTo>
                    <a:pt x="837294" y="1330977"/>
                  </a:lnTo>
                  <a:lnTo>
                    <a:pt x="853958" y="1372343"/>
                  </a:lnTo>
                  <a:lnTo>
                    <a:pt x="866191" y="1415682"/>
                  </a:lnTo>
                  <a:lnTo>
                    <a:pt x="873728" y="1460733"/>
                  </a:lnTo>
                  <a:lnTo>
                    <a:pt x="876300" y="1507236"/>
                  </a:lnTo>
                  <a:lnTo>
                    <a:pt x="873728" y="1553738"/>
                  </a:lnTo>
                  <a:lnTo>
                    <a:pt x="866191" y="1598789"/>
                  </a:lnTo>
                  <a:lnTo>
                    <a:pt x="853958" y="1642128"/>
                  </a:lnTo>
                  <a:lnTo>
                    <a:pt x="837294" y="1683494"/>
                  </a:lnTo>
                  <a:lnTo>
                    <a:pt x="816468" y="1722627"/>
                  </a:lnTo>
                  <a:lnTo>
                    <a:pt x="791748" y="1759269"/>
                  </a:lnTo>
                  <a:lnTo>
                    <a:pt x="763400" y="1793157"/>
                  </a:lnTo>
                  <a:lnTo>
                    <a:pt x="731693" y="1824032"/>
                  </a:lnTo>
                  <a:lnTo>
                    <a:pt x="696894" y="1851635"/>
                  </a:lnTo>
                  <a:lnTo>
                    <a:pt x="659271" y="1875705"/>
                  </a:lnTo>
                  <a:lnTo>
                    <a:pt x="619090" y="1895981"/>
                  </a:lnTo>
                  <a:lnTo>
                    <a:pt x="576620" y="1912205"/>
                  </a:lnTo>
                  <a:lnTo>
                    <a:pt x="532128" y="1924115"/>
                  </a:lnTo>
                  <a:lnTo>
                    <a:pt x="485882" y="1931452"/>
                  </a:lnTo>
                  <a:lnTo>
                    <a:pt x="438150" y="1933955"/>
                  </a:lnTo>
                  <a:lnTo>
                    <a:pt x="390417" y="1931452"/>
                  </a:lnTo>
                  <a:lnTo>
                    <a:pt x="344171" y="1924115"/>
                  </a:lnTo>
                  <a:lnTo>
                    <a:pt x="299679" y="1912205"/>
                  </a:lnTo>
                  <a:lnTo>
                    <a:pt x="257209" y="1895981"/>
                  </a:lnTo>
                  <a:lnTo>
                    <a:pt x="217028" y="1875705"/>
                  </a:lnTo>
                  <a:lnTo>
                    <a:pt x="179405" y="1851635"/>
                  </a:lnTo>
                  <a:lnTo>
                    <a:pt x="144606" y="1824032"/>
                  </a:lnTo>
                  <a:lnTo>
                    <a:pt x="112899" y="1793157"/>
                  </a:lnTo>
                  <a:lnTo>
                    <a:pt x="84551" y="1759269"/>
                  </a:lnTo>
                  <a:lnTo>
                    <a:pt x="59831" y="1722627"/>
                  </a:lnTo>
                  <a:lnTo>
                    <a:pt x="39005" y="1683494"/>
                  </a:lnTo>
                  <a:lnTo>
                    <a:pt x="22341" y="1642128"/>
                  </a:lnTo>
                  <a:lnTo>
                    <a:pt x="10108" y="1598789"/>
                  </a:lnTo>
                  <a:lnTo>
                    <a:pt x="2571" y="1553738"/>
                  </a:lnTo>
                  <a:lnTo>
                    <a:pt x="0" y="15072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523476" y="3126993"/>
              <a:ext cx="657860" cy="2306320"/>
            </a:xfrm>
            <a:custGeom>
              <a:avLst/>
              <a:gdLst/>
              <a:ahLst/>
              <a:cxnLst/>
              <a:rect l="l" t="t" r="r" b="b"/>
              <a:pathLst>
                <a:path w="657859" h="2306320">
                  <a:moveTo>
                    <a:pt x="645693" y="1173607"/>
                  </a:moveTo>
                  <a:lnTo>
                    <a:pt x="594233" y="1173607"/>
                  </a:lnTo>
                  <a:lnTo>
                    <a:pt x="581533" y="1173607"/>
                  </a:lnTo>
                  <a:lnTo>
                    <a:pt x="581279" y="1205230"/>
                  </a:lnTo>
                  <a:lnTo>
                    <a:pt x="645693" y="1173607"/>
                  </a:lnTo>
                  <a:close/>
                </a:path>
                <a:path w="657859" h="2306320">
                  <a:moveTo>
                    <a:pt x="657860" y="1167638"/>
                  </a:moveTo>
                  <a:lnTo>
                    <a:pt x="581914" y="1129030"/>
                  </a:lnTo>
                  <a:lnTo>
                    <a:pt x="581647" y="1160818"/>
                  </a:lnTo>
                  <a:lnTo>
                    <a:pt x="254762" y="1158519"/>
                  </a:lnTo>
                  <a:lnTo>
                    <a:pt x="254762" y="12700"/>
                  </a:lnTo>
                  <a:lnTo>
                    <a:pt x="609981" y="12700"/>
                  </a:lnTo>
                  <a:lnTo>
                    <a:pt x="609981" y="6350"/>
                  </a:lnTo>
                  <a:lnTo>
                    <a:pt x="609981" y="0"/>
                  </a:lnTo>
                  <a:lnTo>
                    <a:pt x="244856" y="0"/>
                  </a:lnTo>
                  <a:lnTo>
                    <a:pt x="242062" y="2794"/>
                  </a:lnTo>
                  <a:lnTo>
                    <a:pt x="242062" y="1158430"/>
                  </a:lnTo>
                  <a:lnTo>
                    <a:pt x="0" y="1156716"/>
                  </a:lnTo>
                  <a:lnTo>
                    <a:pt x="0" y="1169416"/>
                  </a:lnTo>
                  <a:lnTo>
                    <a:pt x="242062" y="1171130"/>
                  </a:lnTo>
                  <a:lnTo>
                    <a:pt x="242062" y="2271522"/>
                  </a:lnTo>
                  <a:lnTo>
                    <a:pt x="244856" y="2274316"/>
                  </a:lnTo>
                  <a:lnTo>
                    <a:pt x="562356" y="2274316"/>
                  </a:lnTo>
                  <a:lnTo>
                    <a:pt x="562356" y="2306066"/>
                  </a:lnTo>
                  <a:lnTo>
                    <a:pt x="625856" y="2274316"/>
                  </a:lnTo>
                  <a:lnTo>
                    <a:pt x="638556" y="2267966"/>
                  </a:lnTo>
                  <a:lnTo>
                    <a:pt x="625856" y="2261616"/>
                  </a:lnTo>
                  <a:lnTo>
                    <a:pt x="562356" y="2229866"/>
                  </a:lnTo>
                  <a:lnTo>
                    <a:pt x="562356" y="2261616"/>
                  </a:lnTo>
                  <a:lnTo>
                    <a:pt x="254762" y="2261616"/>
                  </a:lnTo>
                  <a:lnTo>
                    <a:pt x="254762" y="1171219"/>
                  </a:lnTo>
                  <a:lnTo>
                    <a:pt x="581533" y="1173518"/>
                  </a:lnTo>
                  <a:lnTo>
                    <a:pt x="594233" y="1173607"/>
                  </a:lnTo>
                  <a:lnTo>
                    <a:pt x="645871" y="1173518"/>
                  </a:lnTo>
                  <a:lnTo>
                    <a:pt x="657860" y="1167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6248" y="2802635"/>
              <a:ext cx="434340" cy="4191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16540" y="3963923"/>
              <a:ext cx="370331" cy="57302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37292" y="5044439"/>
              <a:ext cx="509016" cy="495300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9519919" y="5903772"/>
            <a:ext cx="134302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Shipments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monitoring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Anomalies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detection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latin typeface="Calibri"/>
                <a:cs typeface="Calibri"/>
              </a:rPr>
              <a:t>Actionable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insights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9B4BDC38-BBAD-A400-620A-FA22091A34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12218035" cy="958850"/>
            <a:chOff x="-12191" y="0"/>
            <a:chExt cx="1221803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6480" y="44196"/>
              <a:ext cx="2476499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6531" y="44196"/>
              <a:ext cx="758951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5528" y="44196"/>
              <a:ext cx="5428487" cy="902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6129" y="159207"/>
            <a:ext cx="70834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Problem </a:t>
            </a:r>
            <a:r>
              <a:rPr dirty="0">
                <a:solidFill>
                  <a:schemeClr val="tx1"/>
                </a:solidFill>
              </a:rPr>
              <a:t>2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–</a:t>
            </a:r>
            <a:r>
              <a:rPr spc="-10" dirty="0">
                <a:solidFill>
                  <a:schemeClr val="tx1"/>
                </a:solidFill>
              </a:rPr>
              <a:t> Remote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Patient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Monitoring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950785" y="1138237"/>
            <a:ext cx="7437755" cy="5223510"/>
            <a:chOff x="950785" y="1138237"/>
            <a:chExt cx="7437755" cy="5223510"/>
          </a:xfrm>
        </p:grpSpPr>
        <p:sp>
          <p:nvSpPr>
            <p:cNvPr id="8" name="object 8"/>
            <p:cNvSpPr/>
            <p:nvPr/>
          </p:nvSpPr>
          <p:spPr>
            <a:xfrm>
              <a:off x="955547" y="1143000"/>
              <a:ext cx="7428230" cy="5213985"/>
            </a:xfrm>
            <a:custGeom>
              <a:avLst/>
              <a:gdLst/>
              <a:ahLst/>
              <a:cxnLst/>
              <a:rect l="l" t="t" r="r" b="b"/>
              <a:pathLst>
                <a:path w="7428230" h="5213985">
                  <a:moveTo>
                    <a:pt x="7427976" y="0"/>
                  </a:moveTo>
                  <a:lnTo>
                    <a:pt x="0" y="0"/>
                  </a:lnTo>
                  <a:lnTo>
                    <a:pt x="0" y="5213604"/>
                  </a:lnTo>
                  <a:lnTo>
                    <a:pt x="7427976" y="5213604"/>
                  </a:lnTo>
                  <a:lnTo>
                    <a:pt x="7427976" y="0"/>
                  </a:lnTo>
                  <a:close/>
                </a:path>
              </a:pathLst>
            </a:custGeom>
            <a:solidFill>
              <a:srgbClr val="F9A33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5547" y="1143000"/>
              <a:ext cx="7428230" cy="5213985"/>
            </a:xfrm>
            <a:custGeom>
              <a:avLst/>
              <a:gdLst/>
              <a:ahLst/>
              <a:cxnLst/>
              <a:rect l="l" t="t" r="r" b="b"/>
              <a:pathLst>
                <a:path w="7428230" h="5213985">
                  <a:moveTo>
                    <a:pt x="0" y="5213604"/>
                  </a:moveTo>
                  <a:lnTo>
                    <a:pt x="7427976" y="5213604"/>
                  </a:lnTo>
                  <a:lnTo>
                    <a:pt x="7427976" y="0"/>
                  </a:lnTo>
                  <a:lnTo>
                    <a:pt x="0" y="0"/>
                  </a:lnTo>
                  <a:lnTo>
                    <a:pt x="0" y="52136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34912" y="1440179"/>
              <a:ext cx="1717675" cy="1409700"/>
            </a:xfrm>
            <a:custGeom>
              <a:avLst/>
              <a:gdLst/>
              <a:ahLst/>
              <a:cxnLst/>
              <a:rect l="l" t="t" r="r" b="b"/>
              <a:pathLst>
                <a:path w="1717675" h="1409700">
                  <a:moveTo>
                    <a:pt x="1482598" y="0"/>
                  </a:moveTo>
                  <a:lnTo>
                    <a:pt x="234950" y="0"/>
                  </a:lnTo>
                  <a:lnTo>
                    <a:pt x="187589" y="4771"/>
                  </a:lnTo>
                  <a:lnTo>
                    <a:pt x="143482" y="18458"/>
                  </a:lnTo>
                  <a:lnTo>
                    <a:pt x="103571" y="40116"/>
                  </a:lnTo>
                  <a:lnTo>
                    <a:pt x="68802" y="68802"/>
                  </a:lnTo>
                  <a:lnTo>
                    <a:pt x="40116" y="103571"/>
                  </a:lnTo>
                  <a:lnTo>
                    <a:pt x="18458" y="143482"/>
                  </a:lnTo>
                  <a:lnTo>
                    <a:pt x="4771" y="187589"/>
                  </a:lnTo>
                  <a:lnTo>
                    <a:pt x="0" y="234950"/>
                  </a:lnTo>
                  <a:lnTo>
                    <a:pt x="0" y="1174750"/>
                  </a:lnTo>
                  <a:lnTo>
                    <a:pt x="4771" y="1222110"/>
                  </a:lnTo>
                  <a:lnTo>
                    <a:pt x="18458" y="1266217"/>
                  </a:lnTo>
                  <a:lnTo>
                    <a:pt x="40116" y="1306128"/>
                  </a:lnTo>
                  <a:lnTo>
                    <a:pt x="68802" y="1340897"/>
                  </a:lnTo>
                  <a:lnTo>
                    <a:pt x="103571" y="1369583"/>
                  </a:lnTo>
                  <a:lnTo>
                    <a:pt x="143482" y="1391241"/>
                  </a:lnTo>
                  <a:lnTo>
                    <a:pt x="187589" y="1404928"/>
                  </a:lnTo>
                  <a:lnTo>
                    <a:pt x="234950" y="1409700"/>
                  </a:lnTo>
                  <a:lnTo>
                    <a:pt x="1482598" y="1409700"/>
                  </a:lnTo>
                  <a:lnTo>
                    <a:pt x="1529958" y="1404928"/>
                  </a:lnTo>
                  <a:lnTo>
                    <a:pt x="1574065" y="1391241"/>
                  </a:lnTo>
                  <a:lnTo>
                    <a:pt x="1613976" y="1369583"/>
                  </a:lnTo>
                  <a:lnTo>
                    <a:pt x="1648745" y="1340897"/>
                  </a:lnTo>
                  <a:lnTo>
                    <a:pt x="1677431" y="1306128"/>
                  </a:lnTo>
                  <a:lnTo>
                    <a:pt x="1699089" y="1266217"/>
                  </a:lnTo>
                  <a:lnTo>
                    <a:pt x="1712776" y="1222110"/>
                  </a:lnTo>
                  <a:lnTo>
                    <a:pt x="1717548" y="1174750"/>
                  </a:lnTo>
                  <a:lnTo>
                    <a:pt x="1717548" y="234950"/>
                  </a:lnTo>
                  <a:lnTo>
                    <a:pt x="1712776" y="187589"/>
                  </a:lnTo>
                  <a:lnTo>
                    <a:pt x="1699089" y="143482"/>
                  </a:lnTo>
                  <a:lnTo>
                    <a:pt x="1677431" y="103571"/>
                  </a:lnTo>
                  <a:lnTo>
                    <a:pt x="1648745" y="68802"/>
                  </a:lnTo>
                  <a:lnTo>
                    <a:pt x="1613976" y="40116"/>
                  </a:lnTo>
                  <a:lnTo>
                    <a:pt x="1574065" y="18458"/>
                  </a:lnTo>
                  <a:lnTo>
                    <a:pt x="1529958" y="4771"/>
                  </a:lnTo>
                  <a:lnTo>
                    <a:pt x="148259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34912" y="1440179"/>
              <a:ext cx="1717675" cy="1409700"/>
            </a:xfrm>
            <a:custGeom>
              <a:avLst/>
              <a:gdLst/>
              <a:ahLst/>
              <a:cxnLst/>
              <a:rect l="l" t="t" r="r" b="b"/>
              <a:pathLst>
                <a:path w="1717675" h="1409700">
                  <a:moveTo>
                    <a:pt x="0" y="234950"/>
                  </a:moveTo>
                  <a:lnTo>
                    <a:pt x="4771" y="187589"/>
                  </a:lnTo>
                  <a:lnTo>
                    <a:pt x="18458" y="143482"/>
                  </a:lnTo>
                  <a:lnTo>
                    <a:pt x="40116" y="103571"/>
                  </a:lnTo>
                  <a:lnTo>
                    <a:pt x="68802" y="68802"/>
                  </a:lnTo>
                  <a:lnTo>
                    <a:pt x="103571" y="40116"/>
                  </a:lnTo>
                  <a:lnTo>
                    <a:pt x="143482" y="18458"/>
                  </a:lnTo>
                  <a:lnTo>
                    <a:pt x="187589" y="4771"/>
                  </a:lnTo>
                  <a:lnTo>
                    <a:pt x="234950" y="0"/>
                  </a:lnTo>
                  <a:lnTo>
                    <a:pt x="1482598" y="0"/>
                  </a:lnTo>
                  <a:lnTo>
                    <a:pt x="1529958" y="4771"/>
                  </a:lnTo>
                  <a:lnTo>
                    <a:pt x="1574065" y="18458"/>
                  </a:lnTo>
                  <a:lnTo>
                    <a:pt x="1613976" y="40116"/>
                  </a:lnTo>
                  <a:lnTo>
                    <a:pt x="1648745" y="68802"/>
                  </a:lnTo>
                  <a:lnTo>
                    <a:pt x="1677431" y="103571"/>
                  </a:lnTo>
                  <a:lnTo>
                    <a:pt x="1699089" y="143482"/>
                  </a:lnTo>
                  <a:lnTo>
                    <a:pt x="1712776" y="187589"/>
                  </a:lnTo>
                  <a:lnTo>
                    <a:pt x="1717548" y="234950"/>
                  </a:lnTo>
                  <a:lnTo>
                    <a:pt x="1717548" y="1174750"/>
                  </a:lnTo>
                  <a:lnTo>
                    <a:pt x="1712776" y="1222110"/>
                  </a:lnTo>
                  <a:lnTo>
                    <a:pt x="1699089" y="1266217"/>
                  </a:lnTo>
                  <a:lnTo>
                    <a:pt x="1677431" y="1306128"/>
                  </a:lnTo>
                  <a:lnTo>
                    <a:pt x="1648745" y="1340897"/>
                  </a:lnTo>
                  <a:lnTo>
                    <a:pt x="1613976" y="1369583"/>
                  </a:lnTo>
                  <a:lnTo>
                    <a:pt x="1574065" y="1391241"/>
                  </a:lnTo>
                  <a:lnTo>
                    <a:pt x="1529958" y="1404928"/>
                  </a:lnTo>
                  <a:lnTo>
                    <a:pt x="1482598" y="1409700"/>
                  </a:lnTo>
                  <a:lnTo>
                    <a:pt x="234950" y="1409700"/>
                  </a:lnTo>
                  <a:lnTo>
                    <a:pt x="187589" y="1404928"/>
                  </a:lnTo>
                  <a:lnTo>
                    <a:pt x="143482" y="1391241"/>
                  </a:lnTo>
                  <a:lnTo>
                    <a:pt x="103571" y="1369583"/>
                  </a:lnTo>
                  <a:lnTo>
                    <a:pt x="68802" y="1340897"/>
                  </a:lnTo>
                  <a:lnTo>
                    <a:pt x="40116" y="1306128"/>
                  </a:lnTo>
                  <a:lnTo>
                    <a:pt x="18458" y="1266217"/>
                  </a:lnTo>
                  <a:lnTo>
                    <a:pt x="4771" y="1222110"/>
                  </a:lnTo>
                  <a:lnTo>
                    <a:pt x="0" y="1174750"/>
                  </a:lnTo>
                  <a:lnTo>
                    <a:pt x="0" y="23495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720205" y="2330323"/>
            <a:ext cx="13601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300" marR="5080" indent="-36893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libri"/>
                <a:cs typeface="Calibri"/>
              </a:rPr>
              <a:t>Healthcare </a:t>
            </a:r>
            <a:r>
              <a:rPr sz="1400" dirty="0">
                <a:latin typeface="Calibri"/>
                <a:cs typeface="Calibri"/>
              </a:rPr>
              <a:t>Service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Provider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39113" y="1494789"/>
            <a:ext cx="2809240" cy="4617085"/>
            <a:chOff x="1039113" y="1494789"/>
            <a:chExt cx="2809240" cy="4617085"/>
          </a:xfrm>
        </p:grpSpPr>
        <p:sp>
          <p:nvSpPr>
            <p:cNvPr id="14" name="object 14"/>
            <p:cNvSpPr/>
            <p:nvPr/>
          </p:nvSpPr>
          <p:spPr>
            <a:xfrm>
              <a:off x="1045463" y="1501139"/>
              <a:ext cx="2796540" cy="4604385"/>
            </a:xfrm>
            <a:custGeom>
              <a:avLst/>
              <a:gdLst/>
              <a:ahLst/>
              <a:cxnLst/>
              <a:rect l="l" t="t" r="r" b="b"/>
              <a:pathLst>
                <a:path w="2796540" h="4604385">
                  <a:moveTo>
                    <a:pt x="2330450" y="0"/>
                  </a:moveTo>
                  <a:lnTo>
                    <a:pt x="466090" y="0"/>
                  </a:lnTo>
                  <a:lnTo>
                    <a:pt x="418434" y="2406"/>
                  </a:lnTo>
                  <a:lnTo>
                    <a:pt x="372156" y="9468"/>
                  </a:lnTo>
                  <a:lnTo>
                    <a:pt x="327488" y="20953"/>
                  </a:lnTo>
                  <a:lnTo>
                    <a:pt x="284665" y="36625"/>
                  </a:lnTo>
                  <a:lnTo>
                    <a:pt x="243922" y="56251"/>
                  </a:lnTo>
                  <a:lnTo>
                    <a:pt x="205493" y="79597"/>
                  </a:lnTo>
                  <a:lnTo>
                    <a:pt x="169612" y="106427"/>
                  </a:lnTo>
                  <a:lnTo>
                    <a:pt x="136513" y="136509"/>
                  </a:lnTo>
                  <a:lnTo>
                    <a:pt x="106431" y="169607"/>
                  </a:lnTo>
                  <a:lnTo>
                    <a:pt x="79600" y="205488"/>
                  </a:lnTo>
                  <a:lnTo>
                    <a:pt x="56254" y="243917"/>
                  </a:lnTo>
                  <a:lnTo>
                    <a:pt x="36627" y="284660"/>
                  </a:lnTo>
                  <a:lnTo>
                    <a:pt x="20954" y="327483"/>
                  </a:lnTo>
                  <a:lnTo>
                    <a:pt x="9469" y="372152"/>
                  </a:lnTo>
                  <a:lnTo>
                    <a:pt x="2406" y="418432"/>
                  </a:lnTo>
                  <a:lnTo>
                    <a:pt x="0" y="466089"/>
                  </a:lnTo>
                  <a:lnTo>
                    <a:pt x="0" y="4137901"/>
                  </a:lnTo>
                  <a:lnTo>
                    <a:pt x="2406" y="4185556"/>
                  </a:lnTo>
                  <a:lnTo>
                    <a:pt x="9469" y="4231835"/>
                  </a:lnTo>
                  <a:lnTo>
                    <a:pt x="20954" y="4276504"/>
                  </a:lnTo>
                  <a:lnTo>
                    <a:pt x="36627" y="4319327"/>
                  </a:lnTo>
                  <a:lnTo>
                    <a:pt x="56254" y="4360071"/>
                  </a:lnTo>
                  <a:lnTo>
                    <a:pt x="79600" y="4398501"/>
                  </a:lnTo>
                  <a:lnTo>
                    <a:pt x="106431" y="4434383"/>
                  </a:lnTo>
                  <a:lnTo>
                    <a:pt x="136513" y="4467483"/>
                  </a:lnTo>
                  <a:lnTo>
                    <a:pt x="169612" y="4497567"/>
                  </a:lnTo>
                  <a:lnTo>
                    <a:pt x="205493" y="4524399"/>
                  </a:lnTo>
                  <a:lnTo>
                    <a:pt x="243922" y="4547746"/>
                  </a:lnTo>
                  <a:lnTo>
                    <a:pt x="284665" y="4567374"/>
                  </a:lnTo>
                  <a:lnTo>
                    <a:pt x="327488" y="4583048"/>
                  </a:lnTo>
                  <a:lnTo>
                    <a:pt x="372156" y="4594534"/>
                  </a:lnTo>
                  <a:lnTo>
                    <a:pt x="418434" y="4601597"/>
                  </a:lnTo>
                  <a:lnTo>
                    <a:pt x="466090" y="4604004"/>
                  </a:lnTo>
                  <a:lnTo>
                    <a:pt x="2330450" y="4604004"/>
                  </a:lnTo>
                  <a:lnTo>
                    <a:pt x="2378107" y="4601597"/>
                  </a:lnTo>
                  <a:lnTo>
                    <a:pt x="2424387" y="4594534"/>
                  </a:lnTo>
                  <a:lnTo>
                    <a:pt x="2469056" y="4583048"/>
                  </a:lnTo>
                  <a:lnTo>
                    <a:pt x="2511879" y="4567374"/>
                  </a:lnTo>
                  <a:lnTo>
                    <a:pt x="2552622" y="4547746"/>
                  </a:lnTo>
                  <a:lnTo>
                    <a:pt x="2591051" y="4524399"/>
                  </a:lnTo>
                  <a:lnTo>
                    <a:pt x="2626932" y="4497567"/>
                  </a:lnTo>
                  <a:lnTo>
                    <a:pt x="2660030" y="4467483"/>
                  </a:lnTo>
                  <a:lnTo>
                    <a:pt x="2690112" y="4434383"/>
                  </a:lnTo>
                  <a:lnTo>
                    <a:pt x="2716942" y="4398501"/>
                  </a:lnTo>
                  <a:lnTo>
                    <a:pt x="2740288" y="4360071"/>
                  </a:lnTo>
                  <a:lnTo>
                    <a:pt x="2759914" y="4319327"/>
                  </a:lnTo>
                  <a:lnTo>
                    <a:pt x="2775586" y="4276504"/>
                  </a:lnTo>
                  <a:lnTo>
                    <a:pt x="2787071" y="4231835"/>
                  </a:lnTo>
                  <a:lnTo>
                    <a:pt x="2794133" y="4185556"/>
                  </a:lnTo>
                  <a:lnTo>
                    <a:pt x="2796540" y="4137901"/>
                  </a:lnTo>
                  <a:lnTo>
                    <a:pt x="2796540" y="466089"/>
                  </a:lnTo>
                  <a:lnTo>
                    <a:pt x="2794133" y="418432"/>
                  </a:lnTo>
                  <a:lnTo>
                    <a:pt x="2787071" y="372152"/>
                  </a:lnTo>
                  <a:lnTo>
                    <a:pt x="2775586" y="327483"/>
                  </a:lnTo>
                  <a:lnTo>
                    <a:pt x="2759914" y="284660"/>
                  </a:lnTo>
                  <a:lnTo>
                    <a:pt x="2740288" y="243917"/>
                  </a:lnTo>
                  <a:lnTo>
                    <a:pt x="2716942" y="205488"/>
                  </a:lnTo>
                  <a:lnTo>
                    <a:pt x="2690112" y="169607"/>
                  </a:lnTo>
                  <a:lnTo>
                    <a:pt x="2660030" y="136509"/>
                  </a:lnTo>
                  <a:lnTo>
                    <a:pt x="2626932" y="106427"/>
                  </a:lnTo>
                  <a:lnTo>
                    <a:pt x="2591051" y="79597"/>
                  </a:lnTo>
                  <a:lnTo>
                    <a:pt x="2552622" y="56251"/>
                  </a:lnTo>
                  <a:lnTo>
                    <a:pt x="2511879" y="36625"/>
                  </a:lnTo>
                  <a:lnTo>
                    <a:pt x="2469056" y="20953"/>
                  </a:lnTo>
                  <a:lnTo>
                    <a:pt x="2424387" y="9468"/>
                  </a:lnTo>
                  <a:lnTo>
                    <a:pt x="2378107" y="2406"/>
                  </a:lnTo>
                  <a:lnTo>
                    <a:pt x="233045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5463" y="1501139"/>
              <a:ext cx="2796540" cy="4604385"/>
            </a:xfrm>
            <a:custGeom>
              <a:avLst/>
              <a:gdLst/>
              <a:ahLst/>
              <a:cxnLst/>
              <a:rect l="l" t="t" r="r" b="b"/>
              <a:pathLst>
                <a:path w="2796540" h="4604385">
                  <a:moveTo>
                    <a:pt x="0" y="466089"/>
                  </a:moveTo>
                  <a:lnTo>
                    <a:pt x="2406" y="418432"/>
                  </a:lnTo>
                  <a:lnTo>
                    <a:pt x="9469" y="372152"/>
                  </a:lnTo>
                  <a:lnTo>
                    <a:pt x="20954" y="327483"/>
                  </a:lnTo>
                  <a:lnTo>
                    <a:pt x="36627" y="284660"/>
                  </a:lnTo>
                  <a:lnTo>
                    <a:pt x="56254" y="243917"/>
                  </a:lnTo>
                  <a:lnTo>
                    <a:pt x="79600" y="205488"/>
                  </a:lnTo>
                  <a:lnTo>
                    <a:pt x="106431" y="169607"/>
                  </a:lnTo>
                  <a:lnTo>
                    <a:pt x="136513" y="136509"/>
                  </a:lnTo>
                  <a:lnTo>
                    <a:pt x="169612" y="106427"/>
                  </a:lnTo>
                  <a:lnTo>
                    <a:pt x="205493" y="79597"/>
                  </a:lnTo>
                  <a:lnTo>
                    <a:pt x="243922" y="56251"/>
                  </a:lnTo>
                  <a:lnTo>
                    <a:pt x="284665" y="36625"/>
                  </a:lnTo>
                  <a:lnTo>
                    <a:pt x="327488" y="20953"/>
                  </a:lnTo>
                  <a:lnTo>
                    <a:pt x="372156" y="9468"/>
                  </a:lnTo>
                  <a:lnTo>
                    <a:pt x="418434" y="2406"/>
                  </a:lnTo>
                  <a:lnTo>
                    <a:pt x="466090" y="0"/>
                  </a:lnTo>
                  <a:lnTo>
                    <a:pt x="2330450" y="0"/>
                  </a:lnTo>
                  <a:lnTo>
                    <a:pt x="2378107" y="2406"/>
                  </a:lnTo>
                  <a:lnTo>
                    <a:pt x="2424387" y="9468"/>
                  </a:lnTo>
                  <a:lnTo>
                    <a:pt x="2469056" y="20953"/>
                  </a:lnTo>
                  <a:lnTo>
                    <a:pt x="2511879" y="36625"/>
                  </a:lnTo>
                  <a:lnTo>
                    <a:pt x="2552622" y="56251"/>
                  </a:lnTo>
                  <a:lnTo>
                    <a:pt x="2591051" y="79597"/>
                  </a:lnTo>
                  <a:lnTo>
                    <a:pt x="2626932" y="106427"/>
                  </a:lnTo>
                  <a:lnTo>
                    <a:pt x="2660030" y="136509"/>
                  </a:lnTo>
                  <a:lnTo>
                    <a:pt x="2690112" y="169607"/>
                  </a:lnTo>
                  <a:lnTo>
                    <a:pt x="2716942" y="205488"/>
                  </a:lnTo>
                  <a:lnTo>
                    <a:pt x="2740288" y="243917"/>
                  </a:lnTo>
                  <a:lnTo>
                    <a:pt x="2759914" y="284660"/>
                  </a:lnTo>
                  <a:lnTo>
                    <a:pt x="2775586" y="327483"/>
                  </a:lnTo>
                  <a:lnTo>
                    <a:pt x="2787071" y="372152"/>
                  </a:lnTo>
                  <a:lnTo>
                    <a:pt x="2794133" y="418432"/>
                  </a:lnTo>
                  <a:lnTo>
                    <a:pt x="2796540" y="466089"/>
                  </a:lnTo>
                  <a:lnTo>
                    <a:pt x="2796540" y="4137901"/>
                  </a:lnTo>
                  <a:lnTo>
                    <a:pt x="2794133" y="4185556"/>
                  </a:lnTo>
                  <a:lnTo>
                    <a:pt x="2787071" y="4231835"/>
                  </a:lnTo>
                  <a:lnTo>
                    <a:pt x="2775586" y="4276504"/>
                  </a:lnTo>
                  <a:lnTo>
                    <a:pt x="2759914" y="4319327"/>
                  </a:lnTo>
                  <a:lnTo>
                    <a:pt x="2740288" y="4360071"/>
                  </a:lnTo>
                  <a:lnTo>
                    <a:pt x="2716942" y="4398501"/>
                  </a:lnTo>
                  <a:lnTo>
                    <a:pt x="2690112" y="4434383"/>
                  </a:lnTo>
                  <a:lnTo>
                    <a:pt x="2660030" y="4467483"/>
                  </a:lnTo>
                  <a:lnTo>
                    <a:pt x="2626932" y="4497567"/>
                  </a:lnTo>
                  <a:lnTo>
                    <a:pt x="2591051" y="4524399"/>
                  </a:lnTo>
                  <a:lnTo>
                    <a:pt x="2552622" y="4547746"/>
                  </a:lnTo>
                  <a:lnTo>
                    <a:pt x="2511879" y="4567374"/>
                  </a:lnTo>
                  <a:lnTo>
                    <a:pt x="2469056" y="4583048"/>
                  </a:lnTo>
                  <a:lnTo>
                    <a:pt x="2424387" y="4594534"/>
                  </a:lnTo>
                  <a:lnTo>
                    <a:pt x="2378107" y="4601597"/>
                  </a:lnTo>
                  <a:lnTo>
                    <a:pt x="2330450" y="4604004"/>
                  </a:lnTo>
                  <a:lnTo>
                    <a:pt x="466090" y="4604004"/>
                  </a:lnTo>
                  <a:lnTo>
                    <a:pt x="418434" y="4601597"/>
                  </a:lnTo>
                  <a:lnTo>
                    <a:pt x="372156" y="4594534"/>
                  </a:lnTo>
                  <a:lnTo>
                    <a:pt x="327488" y="4583048"/>
                  </a:lnTo>
                  <a:lnTo>
                    <a:pt x="284665" y="4567374"/>
                  </a:lnTo>
                  <a:lnTo>
                    <a:pt x="243922" y="4547746"/>
                  </a:lnTo>
                  <a:lnTo>
                    <a:pt x="205493" y="4524399"/>
                  </a:lnTo>
                  <a:lnTo>
                    <a:pt x="169612" y="4497567"/>
                  </a:lnTo>
                  <a:lnTo>
                    <a:pt x="136513" y="4467483"/>
                  </a:lnTo>
                  <a:lnTo>
                    <a:pt x="106431" y="4434383"/>
                  </a:lnTo>
                  <a:lnTo>
                    <a:pt x="79600" y="4398501"/>
                  </a:lnTo>
                  <a:lnTo>
                    <a:pt x="56254" y="4360071"/>
                  </a:lnTo>
                  <a:lnTo>
                    <a:pt x="36627" y="4319327"/>
                  </a:lnTo>
                  <a:lnTo>
                    <a:pt x="20954" y="4276504"/>
                  </a:lnTo>
                  <a:lnTo>
                    <a:pt x="9469" y="4231835"/>
                  </a:lnTo>
                  <a:lnTo>
                    <a:pt x="2406" y="4185556"/>
                  </a:lnTo>
                  <a:lnTo>
                    <a:pt x="0" y="4137901"/>
                  </a:lnTo>
                  <a:lnTo>
                    <a:pt x="0" y="46608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93697" y="5731561"/>
            <a:ext cx="11118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Collection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759197" y="2256789"/>
            <a:ext cx="1701800" cy="1648460"/>
            <a:chOff x="4759197" y="2256789"/>
            <a:chExt cx="1701800" cy="1648460"/>
          </a:xfrm>
        </p:grpSpPr>
        <p:sp>
          <p:nvSpPr>
            <p:cNvPr id="18" name="object 18"/>
            <p:cNvSpPr/>
            <p:nvPr/>
          </p:nvSpPr>
          <p:spPr>
            <a:xfrm>
              <a:off x="4765547" y="2263139"/>
              <a:ext cx="1689100" cy="1635760"/>
            </a:xfrm>
            <a:custGeom>
              <a:avLst/>
              <a:gdLst/>
              <a:ahLst/>
              <a:cxnLst/>
              <a:rect l="l" t="t" r="r" b="b"/>
              <a:pathLst>
                <a:path w="1689100" h="1635760">
                  <a:moveTo>
                    <a:pt x="1416050" y="0"/>
                  </a:moveTo>
                  <a:lnTo>
                    <a:pt x="272541" y="0"/>
                  </a:lnTo>
                  <a:lnTo>
                    <a:pt x="223559" y="4391"/>
                  </a:lnTo>
                  <a:lnTo>
                    <a:pt x="177453" y="17053"/>
                  </a:lnTo>
                  <a:lnTo>
                    <a:pt x="134996" y="37215"/>
                  </a:lnTo>
                  <a:lnTo>
                    <a:pt x="96957" y="64106"/>
                  </a:lnTo>
                  <a:lnTo>
                    <a:pt x="64106" y="96957"/>
                  </a:lnTo>
                  <a:lnTo>
                    <a:pt x="37215" y="134996"/>
                  </a:lnTo>
                  <a:lnTo>
                    <a:pt x="17053" y="177453"/>
                  </a:lnTo>
                  <a:lnTo>
                    <a:pt x="4391" y="223559"/>
                  </a:lnTo>
                  <a:lnTo>
                    <a:pt x="0" y="272542"/>
                  </a:lnTo>
                  <a:lnTo>
                    <a:pt x="0" y="1362710"/>
                  </a:lnTo>
                  <a:lnTo>
                    <a:pt x="4391" y="1411692"/>
                  </a:lnTo>
                  <a:lnTo>
                    <a:pt x="17053" y="1457798"/>
                  </a:lnTo>
                  <a:lnTo>
                    <a:pt x="37215" y="1500255"/>
                  </a:lnTo>
                  <a:lnTo>
                    <a:pt x="64106" y="1538294"/>
                  </a:lnTo>
                  <a:lnTo>
                    <a:pt x="96957" y="1571145"/>
                  </a:lnTo>
                  <a:lnTo>
                    <a:pt x="134996" y="1598036"/>
                  </a:lnTo>
                  <a:lnTo>
                    <a:pt x="177453" y="1618198"/>
                  </a:lnTo>
                  <a:lnTo>
                    <a:pt x="223559" y="1630860"/>
                  </a:lnTo>
                  <a:lnTo>
                    <a:pt x="272541" y="1635252"/>
                  </a:lnTo>
                  <a:lnTo>
                    <a:pt x="1416050" y="1635252"/>
                  </a:lnTo>
                  <a:lnTo>
                    <a:pt x="1465032" y="1630860"/>
                  </a:lnTo>
                  <a:lnTo>
                    <a:pt x="1511138" y="1618198"/>
                  </a:lnTo>
                  <a:lnTo>
                    <a:pt x="1553595" y="1598036"/>
                  </a:lnTo>
                  <a:lnTo>
                    <a:pt x="1591634" y="1571145"/>
                  </a:lnTo>
                  <a:lnTo>
                    <a:pt x="1624485" y="1538294"/>
                  </a:lnTo>
                  <a:lnTo>
                    <a:pt x="1651376" y="1500255"/>
                  </a:lnTo>
                  <a:lnTo>
                    <a:pt x="1671538" y="1457798"/>
                  </a:lnTo>
                  <a:lnTo>
                    <a:pt x="1684200" y="1411692"/>
                  </a:lnTo>
                  <a:lnTo>
                    <a:pt x="1688591" y="1362710"/>
                  </a:lnTo>
                  <a:lnTo>
                    <a:pt x="1688591" y="272542"/>
                  </a:lnTo>
                  <a:lnTo>
                    <a:pt x="1684200" y="223559"/>
                  </a:lnTo>
                  <a:lnTo>
                    <a:pt x="1671538" y="177453"/>
                  </a:lnTo>
                  <a:lnTo>
                    <a:pt x="1651376" y="134996"/>
                  </a:lnTo>
                  <a:lnTo>
                    <a:pt x="1624485" y="96957"/>
                  </a:lnTo>
                  <a:lnTo>
                    <a:pt x="1591634" y="64106"/>
                  </a:lnTo>
                  <a:lnTo>
                    <a:pt x="1553595" y="37215"/>
                  </a:lnTo>
                  <a:lnTo>
                    <a:pt x="1511138" y="17053"/>
                  </a:lnTo>
                  <a:lnTo>
                    <a:pt x="1465032" y="4391"/>
                  </a:lnTo>
                  <a:lnTo>
                    <a:pt x="1416050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65547" y="2263139"/>
              <a:ext cx="1689100" cy="1635760"/>
            </a:xfrm>
            <a:custGeom>
              <a:avLst/>
              <a:gdLst/>
              <a:ahLst/>
              <a:cxnLst/>
              <a:rect l="l" t="t" r="r" b="b"/>
              <a:pathLst>
                <a:path w="1689100" h="1635760">
                  <a:moveTo>
                    <a:pt x="0" y="272542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1" y="0"/>
                  </a:lnTo>
                  <a:lnTo>
                    <a:pt x="1416050" y="0"/>
                  </a:lnTo>
                  <a:lnTo>
                    <a:pt x="1465032" y="4391"/>
                  </a:lnTo>
                  <a:lnTo>
                    <a:pt x="1511138" y="17053"/>
                  </a:lnTo>
                  <a:lnTo>
                    <a:pt x="1553595" y="37215"/>
                  </a:lnTo>
                  <a:lnTo>
                    <a:pt x="1591634" y="64106"/>
                  </a:lnTo>
                  <a:lnTo>
                    <a:pt x="1624485" y="96957"/>
                  </a:lnTo>
                  <a:lnTo>
                    <a:pt x="1651376" y="134996"/>
                  </a:lnTo>
                  <a:lnTo>
                    <a:pt x="1671538" y="177453"/>
                  </a:lnTo>
                  <a:lnTo>
                    <a:pt x="1684200" y="223559"/>
                  </a:lnTo>
                  <a:lnTo>
                    <a:pt x="1688591" y="272542"/>
                  </a:lnTo>
                  <a:lnTo>
                    <a:pt x="1688591" y="1362710"/>
                  </a:lnTo>
                  <a:lnTo>
                    <a:pt x="1684200" y="1411692"/>
                  </a:lnTo>
                  <a:lnTo>
                    <a:pt x="1671538" y="1457798"/>
                  </a:lnTo>
                  <a:lnTo>
                    <a:pt x="1651376" y="1500255"/>
                  </a:lnTo>
                  <a:lnTo>
                    <a:pt x="1624485" y="1538294"/>
                  </a:lnTo>
                  <a:lnTo>
                    <a:pt x="1591634" y="1571145"/>
                  </a:lnTo>
                  <a:lnTo>
                    <a:pt x="1553595" y="1598036"/>
                  </a:lnTo>
                  <a:lnTo>
                    <a:pt x="1511138" y="1618198"/>
                  </a:lnTo>
                  <a:lnTo>
                    <a:pt x="1465032" y="1630860"/>
                  </a:lnTo>
                  <a:lnTo>
                    <a:pt x="1416050" y="1635252"/>
                  </a:lnTo>
                  <a:lnTo>
                    <a:pt x="272541" y="1635252"/>
                  </a:lnTo>
                  <a:lnTo>
                    <a:pt x="223559" y="1630860"/>
                  </a:lnTo>
                  <a:lnTo>
                    <a:pt x="177453" y="1618198"/>
                  </a:lnTo>
                  <a:lnTo>
                    <a:pt x="134996" y="1598036"/>
                  </a:lnTo>
                  <a:lnTo>
                    <a:pt x="96957" y="1571145"/>
                  </a:lnTo>
                  <a:lnTo>
                    <a:pt x="64106" y="1538294"/>
                  </a:lnTo>
                  <a:lnTo>
                    <a:pt x="37215" y="1500255"/>
                  </a:lnTo>
                  <a:lnTo>
                    <a:pt x="17053" y="1457798"/>
                  </a:lnTo>
                  <a:lnTo>
                    <a:pt x="4391" y="1411692"/>
                  </a:lnTo>
                  <a:lnTo>
                    <a:pt x="0" y="1362710"/>
                  </a:lnTo>
                  <a:lnTo>
                    <a:pt x="0" y="27254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67655" y="3367277"/>
            <a:ext cx="14960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14922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Cloud-base </a:t>
            </a:r>
            <a:r>
              <a:rPr sz="1400" spc="-10" dirty="0">
                <a:latin typeface="Calibri"/>
                <a:cs typeface="Calibri"/>
              </a:rPr>
              <a:t>Data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Storage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31335" y="2016251"/>
            <a:ext cx="4177665" cy="4001135"/>
            <a:chOff x="3831335" y="2016251"/>
            <a:chExt cx="4177665" cy="4001135"/>
          </a:xfrm>
        </p:grpSpPr>
        <p:sp>
          <p:nvSpPr>
            <p:cNvPr id="22" name="object 22"/>
            <p:cNvSpPr/>
            <p:nvPr/>
          </p:nvSpPr>
          <p:spPr>
            <a:xfrm>
              <a:off x="5337047" y="4375403"/>
              <a:ext cx="2665730" cy="1635760"/>
            </a:xfrm>
            <a:custGeom>
              <a:avLst/>
              <a:gdLst/>
              <a:ahLst/>
              <a:cxnLst/>
              <a:rect l="l" t="t" r="r" b="b"/>
              <a:pathLst>
                <a:path w="2665729" h="1635760">
                  <a:moveTo>
                    <a:pt x="2392933" y="0"/>
                  </a:moveTo>
                  <a:lnTo>
                    <a:pt x="272541" y="0"/>
                  </a:lnTo>
                  <a:lnTo>
                    <a:pt x="223559" y="4391"/>
                  </a:lnTo>
                  <a:lnTo>
                    <a:pt x="177453" y="17053"/>
                  </a:lnTo>
                  <a:lnTo>
                    <a:pt x="134996" y="37215"/>
                  </a:lnTo>
                  <a:lnTo>
                    <a:pt x="96957" y="64106"/>
                  </a:lnTo>
                  <a:lnTo>
                    <a:pt x="64106" y="96957"/>
                  </a:lnTo>
                  <a:lnTo>
                    <a:pt x="37215" y="134996"/>
                  </a:lnTo>
                  <a:lnTo>
                    <a:pt x="17053" y="177453"/>
                  </a:lnTo>
                  <a:lnTo>
                    <a:pt x="4391" y="223559"/>
                  </a:lnTo>
                  <a:lnTo>
                    <a:pt x="0" y="272542"/>
                  </a:lnTo>
                  <a:lnTo>
                    <a:pt x="0" y="1362710"/>
                  </a:lnTo>
                  <a:lnTo>
                    <a:pt x="4391" y="1411699"/>
                  </a:lnTo>
                  <a:lnTo>
                    <a:pt x="17053" y="1457808"/>
                  </a:lnTo>
                  <a:lnTo>
                    <a:pt x="37215" y="1500266"/>
                  </a:lnTo>
                  <a:lnTo>
                    <a:pt x="64106" y="1538305"/>
                  </a:lnTo>
                  <a:lnTo>
                    <a:pt x="96957" y="1571153"/>
                  </a:lnTo>
                  <a:lnTo>
                    <a:pt x="134996" y="1598041"/>
                  </a:lnTo>
                  <a:lnTo>
                    <a:pt x="177453" y="1618201"/>
                  </a:lnTo>
                  <a:lnTo>
                    <a:pt x="223559" y="1630860"/>
                  </a:lnTo>
                  <a:lnTo>
                    <a:pt x="272541" y="1635252"/>
                  </a:lnTo>
                  <a:lnTo>
                    <a:pt x="2392933" y="1635252"/>
                  </a:lnTo>
                  <a:lnTo>
                    <a:pt x="2441916" y="1630860"/>
                  </a:lnTo>
                  <a:lnTo>
                    <a:pt x="2488022" y="1618201"/>
                  </a:lnTo>
                  <a:lnTo>
                    <a:pt x="2530479" y="1598041"/>
                  </a:lnTo>
                  <a:lnTo>
                    <a:pt x="2568518" y="1571153"/>
                  </a:lnTo>
                  <a:lnTo>
                    <a:pt x="2601369" y="1538305"/>
                  </a:lnTo>
                  <a:lnTo>
                    <a:pt x="2628260" y="1500266"/>
                  </a:lnTo>
                  <a:lnTo>
                    <a:pt x="2648422" y="1457808"/>
                  </a:lnTo>
                  <a:lnTo>
                    <a:pt x="2661084" y="1411699"/>
                  </a:lnTo>
                  <a:lnTo>
                    <a:pt x="2665476" y="1362710"/>
                  </a:lnTo>
                  <a:lnTo>
                    <a:pt x="2665476" y="272542"/>
                  </a:lnTo>
                  <a:lnTo>
                    <a:pt x="2661084" y="223559"/>
                  </a:lnTo>
                  <a:lnTo>
                    <a:pt x="2648422" y="177453"/>
                  </a:lnTo>
                  <a:lnTo>
                    <a:pt x="2628260" y="134996"/>
                  </a:lnTo>
                  <a:lnTo>
                    <a:pt x="2601369" y="96957"/>
                  </a:lnTo>
                  <a:lnTo>
                    <a:pt x="2568518" y="64106"/>
                  </a:lnTo>
                  <a:lnTo>
                    <a:pt x="2530479" y="37215"/>
                  </a:lnTo>
                  <a:lnTo>
                    <a:pt x="2488022" y="17053"/>
                  </a:lnTo>
                  <a:lnTo>
                    <a:pt x="2441916" y="4391"/>
                  </a:lnTo>
                  <a:lnTo>
                    <a:pt x="2392933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37047" y="4375403"/>
              <a:ext cx="2665730" cy="1635760"/>
            </a:xfrm>
            <a:custGeom>
              <a:avLst/>
              <a:gdLst/>
              <a:ahLst/>
              <a:cxnLst/>
              <a:rect l="l" t="t" r="r" b="b"/>
              <a:pathLst>
                <a:path w="2665729" h="1635760">
                  <a:moveTo>
                    <a:pt x="0" y="272542"/>
                  </a:moveTo>
                  <a:lnTo>
                    <a:pt x="4391" y="223559"/>
                  </a:lnTo>
                  <a:lnTo>
                    <a:pt x="17053" y="177453"/>
                  </a:lnTo>
                  <a:lnTo>
                    <a:pt x="37215" y="134996"/>
                  </a:lnTo>
                  <a:lnTo>
                    <a:pt x="64106" y="96957"/>
                  </a:lnTo>
                  <a:lnTo>
                    <a:pt x="96957" y="64106"/>
                  </a:lnTo>
                  <a:lnTo>
                    <a:pt x="134996" y="37215"/>
                  </a:lnTo>
                  <a:lnTo>
                    <a:pt x="177453" y="17053"/>
                  </a:lnTo>
                  <a:lnTo>
                    <a:pt x="223559" y="4391"/>
                  </a:lnTo>
                  <a:lnTo>
                    <a:pt x="272541" y="0"/>
                  </a:lnTo>
                  <a:lnTo>
                    <a:pt x="2392933" y="0"/>
                  </a:lnTo>
                  <a:lnTo>
                    <a:pt x="2441916" y="4391"/>
                  </a:lnTo>
                  <a:lnTo>
                    <a:pt x="2488022" y="17053"/>
                  </a:lnTo>
                  <a:lnTo>
                    <a:pt x="2530479" y="37215"/>
                  </a:lnTo>
                  <a:lnTo>
                    <a:pt x="2568518" y="64106"/>
                  </a:lnTo>
                  <a:lnTo>
                    <a:pt x="2601369" y="96957"/>
                  </a:lnTo>
                  <a:lnTo>
                    <a:pt x="2628260" y="134996"/>
                  </a:lnTo>
                  <a:lnTo>
                    <a:pt x="2648422" y="177453"/>
                  </a:lnTo>
                  <a:lnTo>
                    <a:pt x="2661084" y="223559"/>
                  </a:lnTo>
                  <a:lnTo>
                    <a:pt x="2665476" y="272542"/>
                  </a:lnTo>
                  <a:lnTo>
                    <a:pt x="2665476" y="1362710"/>
                  </a:lnTo>
                  <a:lnTo>
                    <a:pt x="2661084" y="1411699"/>
                  </a:lnTo>
                  <a:lnTo>
                    <a:pt x="2648422" y="1457808"/>
                  </a:lnTo>
                  <a:lnTo>
                    <a:pt x="2628260" y="1500266"/>
                  </a:lnTo>
                  <a:lnTo>
                    <a:pt x="2601369" y="1538305"/>
                  </a:lnTo>
                  <a:lnTo>
                    <a:pt x="2568518" y="1571153"/>
                  </a:lnTo>
                  <a:lnTo>
                    <a:pt x="2530479" y="1598041"/>
                  </a:lnTo>
                  <a:lnTo>
                    <a:pt x="2488022" y="1618201"/>
                  </a:lnTo>
                  <a:lnTo>
                    <a:pt x="2441916" y="1630860"/>
                  </a:lnTo>
                  <a:lnTo>
                    <a:pt x="2392933" y="1635252"/>
                  </a:lnTo>
                  <a:lnTo>
                    <a:pt x="272541" y="1635252"/>
                  </a:lnTo>
                  <a:lnTo>
                    <a:pt x="223559" y="1630860"/>
                  </a:lnTo>
                  <a:lnTo>
                    <a:pt x="177453" y="1618201"/>
                  </a:lnTo>
                  <a:lnTo>
                    <a:pt x="134996" y="1598041"/>
                  </a:lnTo>
                  <a:lnTo>
                    <a:pt x="96957" y="1571153"/>
                  </a:lnTo>
                  <a:lnTo>
                    <a:pt x="64106" y="1538305"/>
                  </a:lnTo>
                  <a:lnTo>
                    <a:pt x="37215" y="1500266"/>
                  </a:lnTo>
                  <a:lnTo>
                    <a:pt x="17053" y="1457808"/>
                  </a:lnTo>
                  <a:lnTo>
                    <a:pt x="4391" y="1411699"/>
                  </a:lnTo>
                  <a:lnTo>
                    <a:pt x="0" y="1362710"/>
                  </a:lnTo>
                  <a:lnTo>
                    <a:pt x="0" y="27254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1336" y="2016251"/>
              <a:ext cx="3886200" cy="2346960"/>
            </a:xfrm>
            <a:custGeom>
              <a:avLst/>
              <a:gdLst/>
              <a:ahLst/>
              <a:cxnLst/>
              <a:rect l="l" t="t" r="r" b="b"/>
              <a:pathLst>
                <a:path w="3886200" h="2346960">
                  <a:moveTo>
                    <a:pt x="931164" y="1537716"/>
                  </a:moveTo>
                  <a:lnTo>
                    <a:pt x="858012" y="1488948"/>
                  </a:lnTo>
                  <a:lnTo>
                    <a:pt x="858012" y="1513344"/>
                  </a:lnTo>
                  <a:lnTo>
                    <a:pt x="33528" y="1513344"/>
                  </a:lnTo>
                  <a:lnTo>
                    <a:pt x="33528" y="1562100"/>
                  </a:lnTo>
                  <a:lnTo>
                    <a:pt x="858012" y="1562100"/>
                  </a:lnTo>
                  <a:lnTo>
                    <a:pt x="858012" y="1586484"/>
                  </a:lnTo>
                  <a:lnTo>
                    <a:pt x="931164" y="1537716"/>
                  </a:lnTo>
                  <a:close/>
                </a:path>
                <a:path w="3886200" h="2346960">
                  <a:moveTo>
                    <a:pt x="937260" y="1116330"/>
                  </a:moveTo>
                  <a:lnTo>
                    <a:pt x="865251" y="1068324"/>
                  </a:lnTo>
                  <a:lnTo>
                    <a:pt x="865251" y="1092327"/>
                  </a:lnTo>
                  <a:lnTo>
                    <a:pt x="38100" y="1092327"/>
                  </a:lnTo>
                  <a:lnTo>
                    <a:pt x="38100" y="1140333"/>
                  </a:lnTo>
                  <a:lnTo>
                    <a:pt x="865251" y="1140333"/>
                  </a:lnTo>
                  <a:lnTo>
                    <a:pt x="865251" y="1164336"/>
                  </a:lnTo>
                  <a:lnTo>
                    <a:pt x="937260" y="1116330"/>
                  </a:lnTo>
                  <a:close/>
                </a:path>
                <a:path w="3886200" h="2346960">
                  <a:moveTo>
                    <a:pt x="2727960" y="33528"/>
                  </a:moveTo>
                  <a:lnTo>
                    <a:pt x="110998" y="33528"/>
                  </a:lnTo>
                  <a:lnTo>
                    <a:pt x="110998" y="0"/>
                  </a:lnTo>
                  <a:lnTo>
                    <a:pt x="0" y="67056"/>
                  </a:lnTo>
                  <a:lnTo>
                    <a:pt x="110998" y="134112"/>
                  </a:lnTo>
                  <a:lnTo>
                    <a:pt x="110998" y="100584"/>
                  </a:lnTo>
                  <a:lnTo>
                    <a:pt x="2727960" y="100584"/>
                  </a:lnTo>
                  <a:lnTo>
                    <a:pt x="2727960" y="33528"/>
                  </a:lnTo>
                  <a:close/>
                </a:path>
                <a:path w="3886200" h="2346960">
                  <a:moveTo>
                    <a:pt x="3518789" y="831977"/>
                  </a:moveTo>
                  <a:lnTo>
                    <a:pt x="3426587" y="826008"/>
                  </a:lnTo>
                  <a:lnTo>
                    <a:pt x="3455924" y="859409"/>
                  </a:lnTo>
                  <a:lnTo>
                    <a:pt x="2655443" y="1562354"/>
                  </a:lnTo>
                  <a:lnTo>
                    <a:pt x="2626106" y="1529092"/>
                  </a:lnTo>
                  <a:lnTo>
                    <a:pt x="2620137" y="1621155"/>
                  </a:lnTo>
                  <a:lnTo>
                    <a:pt x="2712212" y="1627124"/>
                  </a:lnTo>
                  <a:lnTo>
                    <a:pt x="2682862" y="1593723"/>
                  </a:lnTo>
                  <a:lnTo>
                    <a:pt x="3483483" y="890778"/>
                  </a:lnTo>
                  <a:lnTo>
                    <a:pt x="3512820" y="924179"/>
                  </a:lnTo>
                  <a:lnTo>
                    <a:pt x="3518789" y="831977"/>
                  </a:lnTo>
                  <a:close/>
                </a:path>
                <a:path w="3886200" h="2346960">
                  <a:moveTo>
                    <a:pt x="3886200" y="2272665"/>
                  </a:moveTo>
                  <a:lnTo>
                    <a:pt x="3863340" y="2272665"/>
                  </a:lnTo>
                  <a:lnTo>
                    <a:pt x="3863340" y="835152"/>
                  </a:lnTo>
                  <a:lnTo>
                    <a:pt x="3817620" y="835152"/>
                  </a:lnTo>
                  <a:lnTo>
                    <a:pt x="3817620" y="2272665"/>
                  </a:lnTo>
                  <a:lnTo>
                    <a:pt x="3794760" y="2272665"/>
                  </a:lnTo>
                  <a:lnTo>
                    <a:pt x="3840480" y="2346960"/>
                  </a:lnTo>
                  <a:lnTo>
                    <a:pt x="3886200" y="227266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87702" y="2231897"/>
            <a:ext cx="336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Fitbit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5529" y="4245102"/>
            <a:ext cx="1181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Electronic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Weigher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10538" y="5374385"/>
            <a:ext cx="692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m</a:t>
            </a:r>
            <a:r>
              <a:rPr sz="1200" spc="-10" dirty="0">
                <a:latin typeface="Calibri"/>
                <a:cs typeface="Calibri"/>
              </a:rPr>
              <a:t>et</a:t>
            </a:r>
            <a:r>
              <a:rPr sz="1200" dirty="0">
                <a:latin typeface="Calibri"/>
                <a:cs typeface="Calibri"/>
              </a:rPr>
              <a:t>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43146" y="1742313"/>
            <a:ext cx="197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Learning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Prediction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92518" y="3522979"/>
            <a:ext cx="8235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  and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57192" y="3980815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Sensors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EHR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Encryption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65927" y="5428894"/>
            <a:ext cx="49275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Doctors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268211" y="5359250"/>
            <a:ext cx="1560195" cy="5740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00100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Calibri"/>
                <a:cs typeface="Calibri"/>
              </a:rPr>
              <a:t>Researchers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Calibri"/>
                <a:cs typeface="Calibri"/>
              </a:rPr>
              <a:t>Consumers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59913" y="4752213"/>
            <a:ext cx="856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501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Sensor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EHR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453896" y="1505711"/>
            <a:ext cx="6448425" cy="3893820"/>
            <a:chOff x="1453896" y="1505711"/>
            <a:chExt cx="6448425" cy="3893820"/>
          </a:xfrm>
        </p:grpSpPr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7487" y="2356103"/>
              <a:ext cx="1146048" cy="7543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960" y="1627631"/>
              <a:ext cx="530352" cy="6324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8760" y="2549651"/>
              <a:ext cx="694944" cy="789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3896" y="4611623"/>
              <a:ext cx="792479" cy="7879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1152" y="2217419"/>
              <a:ext cx="563879" cy="11369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0924" y="3819144"/>
              <a:ext cx="879348" cy="87477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1640" y="4636007"/>
              <a:ext cx="1164336" cy="69494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5808" y="4570476"/>
              <a:ext cx="1056131" cy="8001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5931" y="1505711"/>
              <a:ext cx="752855" cy="73761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39726" y="1856104"/>
              <a:ext cx="1048837" cy="62407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3323" y="2763050"/>
              <a:ext cx="930584" cy="3931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01977" y="4017721"/>
              <a:ext cx="711545" cy="3006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63369" y="4422813"/>
              <a:ext cx="812012" cy="848770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449739" y="1556003"/>
            <a:ext cx="2789761" cy="4373707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478280" y="3306317"/>
            <a:ext cx="755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Smartwatch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22527" y="3482682"/>
            <a:ext cx="877481" cy="877354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6DC76F35-EBE7-2429-EAD4-0C36F8C6249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65FE06-21EE-9ACE-3936-6E8FB5B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0"/>
            <a:ext cx="9982199" cy="6857999"/>
          </a:xfrm>
          <a:prstGeom prst="rect">
            <a:avLst/>
          </a:prstGeom>
        </p:spPr>
      </p:pic>
      <p:sp>
        <p:nvSpPr>
          <p:cNvPr id="4" name="AutoShape 2" descr="how iot affected businesses">
            <a:extLst>
              <a:ext uri="{FF2B5EF4-FFF2-40B4-BE49-F238E27FC236}">
                <a16:creationId xmlns:a16="http://schemas.microsoft.com/office/drawing/2014/main" xmlns="" id="{66AC570B-9D5A-AFFB-6D3D-CCBDD95D5A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29099" y="950962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ow iot affected businesses">
            <a:extLst>
              <a:ext uri="{FF2B5EF4-FFF2-40B4-BE49-F238E27FC236}">
                <a16:creationId xmlns:a16="http://schemas.microsoft.com/office/drawing/2014/main" xmlns="" id="{96714AAB-A67B-03FB-9FB4-54917FA7B3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BCAD03-2665-DAD9-0469-4BBB5E2C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805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1075" marR="5080" indent="-2451100">
              <a:lnSpc>
                <a:spcPct val="100000"/>
              </a:lnSpc>
              <a:spcBef>
                <a:spcPts val="105"/>
              </a:spcBef>
            </a:pPr>
            <a:r>
              <a:rPr dirty="0"/>
              <a:t>IoT</a:t>
            </a:r>
            <a:r>
              <a:rPr spc="-30" dirty="0"/>
              <a:t> </a:t>
            </a:r>
            <a:r>
              <a:rPr spc="-25" dirty="0"/>
              <a:t>Reference </a:t>
            </a:r>
            <a:r>
              <a:rPr spc="-5" dirty="0"/>
              <a:t>Model</a:t>
            </a:r>
            <a:r>
              <a:rPr spc="-30" dirty="0"/>
              <a:t> </a:t>
            </a:r>
            <a:r>
              <a:rPr dirty="0"/>
              <a:t>&amp;</a:t>
            </a:r>
            <a:r>
              <a:rPr spc="-45" dirty="0"/>
              <a:t> </a:t>
            </a:r>
            <a:r>
              <a:rPr spc="-25" dirty="0"/>
              <a:t>Reference </a:t>
            </a:r>
            <a:r>
              <a:rPr spc="-980" dirty="0"/>
              <a:t> </a:t>
            </a:r>
            <a:r>
              <a:rPr spc="-20" dirty="0"/>
              <a:t>Architecture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6135" marR="5080" indent="-295846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Guidelines</a:t>
            </a:r>
            <a:r>
              <a:rPr spc="15" dirty="0"/>
              <a:t> </a:t>
            </a:r>
            <a:r>
              <a:rPr spc="-20" dirty="0"/>
              <a:t>to</a:t>
            </a:r>
            <a:r>
              <a:rPr spc="-5" dirty="0"/>
              <a:t> build</a:t>
            </a:r>
            <a:r>
              <a:rPr spc="15" dirty="0"/>
              <a:t> </a:t>
            </a:r>
            <a:r>
              <a:rPr dirty="0"/>
              <a:t>an</a:t>
            </a:r>
            <a:r>
              <a:rPr spc="10" dirty="0"/>
              <a:t> </a:t>
            </a:r>
            <a:r>
              <a:rPr dirty="0"/>
              <a:t>IoT</a:t>
            </a:r>
            <a:r>
              <a:rPr spc="5" dirty="0"/>
              <a:t> </a:t>
            </a:r>
            <a:r>
              <a:rPr spc="-25" dirty="0"/>
              <a:t>System</a:t>
            </a:r>
            <a:r>
              <a:rPr spc="-10" dirty="0"/>
              <a:t> </a:t>
            </a:r>
            <a:r>
              <a:rPr spc="-30" dirty="0"/>
              <a:t>for</a:t>
            </a:r>
            <a:r>
              <a:rPr spc="-5" dirty="0"/>
              <a:t> </a:t>
            </a:r>
            <a:r>
              <a:rPr dirty="0"/>
              <a:t>a </a:t>
            </a:r>
            <a:r>
              <a:rPr spc="-5" dirty="0"/>
              <a:t>given </a:t>
            </a:r>
            <a:r>
              <a:rPr spc="-705" dirty="0"/>
              <a:t> </a:t>
            </a:r>
            <a:r>
              <a:rPr spc="-5" dirty="0"/>
              <a:t>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5E92ED-3659-E90F-F94A-DCD85342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12218035" cy="958850"/>
            <a:chOff x="-12191" y="0"/>
            <a:chExt cx="1221803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2091" y="44196"/>
              <a:ext cx="3587496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3140" y="44196"/>
              <a:ext cx="3127248" cy="9022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83540" y="159207"/>
            <a:ext cx="11122025" cy="58559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335" rIns="0" bIns="0" rtlCol="0">
            <a:spAutoFit/>
          </a:bodyPr>
          <a:lstStyle/>
          <a:p>
            <a:pPr marL="30353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ahoma"/>
                <a:cs typeface="Tahoma"/>
              </a:rPr>
              <a:t>What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is</a:t>
            </a:r>
            <a:r>
              <a:rPr sz="3200" spc="-5" dirty="0">
                <a:latin typeface="Tahoma"/>
                <a:cs typeface="Tahoma"/>
              </a:rPr>
              <a:t> Internet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of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Things(IoT)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 dirty="0">
              <a:latin typeface="Tahoma"/>
              <a:cs typeface="Tahoma"/>
            </a:endParaRPr>
          </a:p>
          <a:p>
            <a:pPr marL="12700" marR="5080" algn="just">
              <a:lnSpc>
                <a:spcPct val="120000"/>
              </a:lnSpc>
            </a:pPr>
            <a:r>
              <a:rPr sz="3200" spc="-15" dirty="0">
                <a:latin typeface="Calibri"/>
                <a:cs typeface="Calibri"/>
              </a:rPr>
              <a:t>Sensors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5" dirty="0">
                <a:latin typeface="Calibri"/>
                <a:cs typeface="Calibri"/>
              </a:rPr>
              <a:t>actuators </a:t>
            </a:r>
            <a:r>
              <a:rPr sz="3200" spc="-10" dirty="0">
                <a:latin typeface="Calibri"/>
                <a:cs typeface="Calibri"/>
              </a:rPr>
              <a:t>gets connected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5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Internet through </a:t>
            </a:r>
            <a:r>
              <a:rPr sz="3200" spc="-5" dirty="0">
                <a:latin typeface="Calibri"/>
                <a:cs typeface="Calibri"/>
              </a:rPr>
              <a:t>low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power </a:t>
            </a:r>
            <a:r>
              <a:rPr sz="3200" dirty="0">
                <a:latin typeface="Calibri"/>
                <a:cs typeface="Calibri"/>
              </a:rPr>
              <a:t>embedded </a:t>
            </a:r>
            <a:r>
              <a:rPr sz="3200" spc="-10" dirty="0">
                <a:latin typeface="Calibri"/>
                <a:cs typeface="Calibri"/>
              </a:rPr>
              <a:t>communication </a:t>
            </a:r>
            <a:r>
              <a:rPr sz="3200" dirty="0">
                <a:latin typeface="Calibri"/>
                <a:cs typeface="Calibri"/>
              </a:rPr>
              <a:t>modules </a:t>
            </a:r>
            <a:r>
              <a:rPr sz="3200" spc="-5" dirty="0">
                <a:latin typeface="Calibri"/>
                <a:cs typeface="Calibri"/>
              </a:rPr>
              <a:t>either </a:t>
            </a:r>
            <a:r>
              <a:rPr sz="3200" spc="-10" dirty="0">
                <a:latin typeface="Calibri"/>
                <a:cs typeface="Calibri"/>
              </a:rPr>
              <a:t>through wired </a:t>
            </a:r>
            <a:r>
              <a:rPr sz="3200" dirty="0">
                <a:latin typeface="Calibri"/>
                <a:cs typeface="Calibri"/>
              </a:rPr>
              <a:t>or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wireless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medium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automated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monitoring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control.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Calibri"/>
              <a:cs typeface="Calibri"/>
            </a:endParaRPr>
          </a:p>
          <a:p>
            <a:pPr marL="12700" marR="5080" algn="just">
              <a:lnSpc>
                <a:spcPct val="120000"/>
              </a:lnSpc>
              <a:spcBef>
                <a:spcPts val="2240"/>
              </a:spcBef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Internet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things</a:t>
            </a:r>
            <a:r>
              <a:rPr sz="3200" b="1" dirty="0">
                <a:latin typeface="Calibri"/>
                <a:cs typeface="Calibri"/>
              </a:rPr>
              <a:t> (IoT)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describes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network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physical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objects—“things”—that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embedded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15" dirty="0">
                <a:latin typeface="Calibri"/>
                <a:cs typeface="Calibri"/>
              </a:rPr>
              <a:t>sensors, software,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other technologies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purpose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5" dirty="0">
                <a:latin typeface="Calibri"/>
                <a:cs typeface="Calibri"/>
              </a:rPr>
              <a:t>connecting </a:t>
            </a:r>
            <a:r>
              <a:rPr sz="3200" dirty="0">
                <a:latin typeface="Calibri"/>
                <a:cs typeface="Calibri"/>
              </a:rPr>
              <a:t>and </a:t>
            </a:r>
            <a:r>
              <a:rPr sz="3200" spc="-10" dirty="0">
                <a:latin typeface="Calibri"/>
                <a:cs typeface="Calibri"/>
              </a:rPr>
              <a:t>exchanging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other devices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systems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over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Internet.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15A5ECC-18F5-20A2-8A42-216B34FD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00" y="172630"/>
            <a:ext cx="96170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Need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for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Reference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Model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&amp; </a:t>
            </a:r>
            <a:r>
              <a:rPr spc="-10" dirty="0">
                <a:solidFill>
                  <a:schemeClr val="tx1"/>
                </a:solidFill>
              </a:rPr>
              <a:t>Reference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380870"/>
            <a:ext cx="10817860" cy="4318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89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  <a:tab pos="2620010" algn="l"/>
                <a:tab pos="5158105" algn="l"/>
                <a:tab pos="5859145" algn="l"/>
                <a:tab pos="7616190" algn="l"/>
                <a:tab pos="9221470" algn="l"/>
              </a:tabLst>
            </a:pP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agme</a:t>
            </a:r>
            <a:r>
              <a:rPr sz="3200" spc="-4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	a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ectu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es,	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o	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ohe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	</a:t>
            </a:r>
            <a:r>
              <a:rPr sz="3200" spc="-5" dirty="0">
                <a:latin typeface="Calibri"/>
                <a:cs typeface="Calibri"/>
              </a:rPr>
              <a:t>uni</a:t>
            </a:r>
            <a:r>
              <a:rPr sz="3200" spc="5" dirty="0">
                <a:latin typeface="Calibri"/>
                <a:cs typeface="Calibri"/>
              </a:rPr>
              <a:t>f</a:t>
            </a:r>
            <a:r>
              <a:rPr sz="3200" spc="1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ing	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,  </a:t>
            </a:r>
            <a:r>
              <a:rPr sz="3200" spc="-5" dirty="0">
                <a:latin typeface="Calibri"/>
                <a:cs typeface="Calibri"/>
              </a:rPr>
              <a:t>solutions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exist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only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specific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application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silos.</a:t>
            </a:r>
            <a:endParaRPr sz="3200">
              <a:latin typeface="Calibri"/>
              <a:cs typeface="Calibri"/>
            </a:endParaRPr>
          </a:p>
          <a:p>
            <a:pPr marL="355600" marR="8255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No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coherent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approaches</a:t>
            </a:r>
            <a:r>
              <a:rPr sz="3200" spc="9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implement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IoT</a:t>
            </a:r>
            <a:r>
              <a:rPr sz="3200" spc="8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have</a:t>
            </a:r>
            <a:r>
              <a:rPr sz="3200" spc="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been</a:t>
            </a:r>
            <a:r>
              <a:rPr sz="3200" spc="7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finalized, </a:t>
            </a:r>
            <a:r>
              <a:rPr sz="3200" spc="-70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yet.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4965" algn="l"/>
                <a:tab pos="355600" algn="l"/>
                <a:tab pos="1390015" algn="l"/>
                <a:tab pos="4039235" algn="l"/>
                <a:tab pos="5285740" algn="l"/>
                <a:tab pos="5833110" algn="l"/>
                <a:tab pos="7874000" algn="l"/>
                <a:tab pos="8705215" algn="l"/>
                <a:tab pos="10462260" algn="l"/>
              </a:tabLst>
            </a:pPr>
            <a:r>
              <a:rPr sz="3200" spc="-5" dirty="0">
                <a:latin typeface="Calibri"/>
                <a:cs typeface="Calibri"/>
              </a:rPr>
              <a:t>Li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tle	c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5" dirty="0">
                <a:latin typeface="Calibri"/>
                <a:cs typeface="Calibri"/>
              </a:rPr>
              <a:t>sec</a:t>
            </a:r>
            <a:r>
              <a:rPr sz="3200" spc="-1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na</a:t>
            </a:r>
            <a:r>
              <a:rPr sz="3200" dirty="0">
                <a:latin typeface="Calibri"/>
                <a:cs typeface="Calibri"/>
              </a:rPr>
              <a:t>l	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e-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e	of	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1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hno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og</a:t>
            </a:r>
            <a:r>
              <a:rPr sz="3200" dirty="0">
                <a:latin typeface="Calibri"/>
                <a:cs typeface="Calibri"/>
              </a:rPr>
              <a:t>y	and	</a:t>
            </a: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-7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chan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	</a:t>
            </a:r>
            <a:r>
              <a:rPr sz="3200" spc="10" dirty="0">
                <a:latin typeface="Calibri"/>
                <a:cs typeface="Calibri"/>
              </a:rPr>
              <a:t>of  </a:t>
            </a:r>
            <a:r>
              <a:rPr sz="3200" spc="-5" dirty="0">
                <a:latin typeface="Calibri"/>
                <a:cs typeface="Calibri"/>
              </a:rPr>
              <a:t>knowledge.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Thus,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need</a:t>
            </a:r>
            <a:r>
              <a:rPr sz="3200" dirty="0">
                <a:latin typeface="Calibri"/>
                <a:cs typeface="Calibri"/>
              </a:rPr>
              <a:t> 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reference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architecture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dirty="0">
                <a:latin typeface="Calibri"/>
                <a:cs typeface="Calibri"/>
              </a:rPr>
              <a:t> IoT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Solutions.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A741B2-BE8A-8BF7-20AB-36D425CE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88148" y="457200"/>
            <a:ext cx="10815320" cy="4338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0760">
              <a:lnSpc>
                <a:spcPct val="100000"/>
              </a:lnSpc>
              <a:spcBef>
                <a:spcPts val="105"/>
              </a:spcBef>
            </a:pPr>
            <a:r>
              <a:rPr sz="3200" spc="-55" dirty="0">
                <a:latin typeface="Tahoma"/>
                <a:cs typeface="Tahoma"/>
              </a:rPr>
              <a:t>IoT-A:</a:t>
            </a:r>
            <a:r>
              <a:rPr sz="3200" spc="-10" dirty="0">
                <a:latin typeface="Tahoma"/>
                <a:cs typeface="Tahoma"/>
              </a:rPr>
              <a:t> Reference</a:t>
            </a:r>
            <a:r>
              <a:rPr sz="3200" spc="-2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Model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&amp;</a:t>
            </a:r>
            <a:r>
              <a:rPr sz="3200" spc="-1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Reference </a:t>
            </a:r>
            <a:r>
              <a:rPr sz="3200" spc="-5" dirty="0">
                <a:latin typeface="Tahoma"/>
                <a:cs typeface="Tahoma"/>
              </a:rPr>
              <a:t>Architecture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 dirty="0">
              <a:latin typeface="Tahoma"/>
              <a:cs typeface="Tahoma"/>
            </a:endParaRPr>
          </a:p>
          <a:p>
            <a:pPr marL="355600" indent="-342900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Proposed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European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Commission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(Framework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Program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7)</a:t>
            </a:r>
            <a:endParaRPr sz="3200" dirty="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17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Partners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from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8</a:t>
            </a:r>
            <a:r>
              <a:rPr sz="3200" spc="-5" dirty="0">
                <a:latin typeface="Calibri"/>
                <a:cs typeface="Calibri"/>
              </a:rPr>
              <a:t> EU </a:t>
            </a:r>
            <a:r>
              <a:rPr sz="3200" spc="-10" dirty="0">
                <a:latin typeface="Calibri"/>
                <a:cs typeface="Calibri"/>
              </a:rPr>
              <a:t>countries</a:t>
            </a:r>
            <a:endParaRPr sz="32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mission of the IoT-A </a:t>
            </a:r>
            <a:r>
              <a:rPr sz="3200" spc="-15" dirty="0">
                <a:latin typeface="Calibri"/>
                <a:cs typeface="Calibri"/>
              </a:rPr>
              <a:t>project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develop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5" dirty="0">
                <a:latin typeface="Calibri"/>
                <a:cs typeface="Calibri"/>
              </a:rPr>
              <a:t>architectural 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reference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interoperability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Internet-of-Things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systems, </a:t>
            </a:r>
            <a:r>
              <a:rPr sz="3200" spc="-5" dirty="0">
                <a:latin typeface="Calibri"/>
                <a:cs typeface="Calibri"/>
              </a:rPr>
              <a:t>outlining principles </a:t>
            </a:r>
            <a:r>
              <a:rPr sz="3200" dirty="0">
                <a:latin typeface="Calibri"/>
                <a:cs typeface="Calibri"/>
              </a:rPr>
              <a:t>and guidelines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technical </a:t>
            </a:r>
            <a:r>
              <a:rPr sz="3200" spc="-5" dirty="0">
                <a:latin typeface="Calibri"/>
                <a:cs typeface="Calibri"/>
              </a:rPr>
              <a:t> design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its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protocols,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interfaces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DD11C7F-6CFC-2352-064C-870F12A6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5784" y="44196"/>
            <a:ext cx="5012434" cy="902207"/>
            <a:chOff x="3605784" y="44196"/>
            <a:chExt cx="5012434" cy="902207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5784" y="44196"/>
              <a:ext cx="1114043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379" y="44196"/>
              <a:ext cx="675131" cy="9022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2063" y="44196"/>
              <a:ext cx="4296155" cy="9022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5814" y="159207"/>
            <a:ext cx="4504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IoT-A:</a:t>
            </a:r>
            <a:r>
              <a:rPr spc="-2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Aims</a:t>
            </a:r>
            <a:r>
              <a:rPr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&amp;</a:t>
            </a:r>
            <a:r>
              <a:rPr spc="-10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spc="-5" dirty="0">
                <a:solidFill>
                  <a:schemeClr val="tx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Objectives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3139" y="1425320"/>
            <a:ext cx="10053320" cy="2660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715" indent="-3435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Providing</a:t>
            </a:r>
            <a:r>
              <a:rPr sz="3200" spc="28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guidelines</a:t>
            </a:r>
            <a:r>
              <a:rPr sz="3200" spc="26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2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technical</a:t>
            </a:r>
            <a:r>
              <a:rPr sz="3200" spc="27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design</a:t>
            </a:r>
            <a:r>
              <a:rPr sz="3200" spc="30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26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protocols,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interfaces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Building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enabling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architectural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framework</a:t>
            </a:r>
            <a:r>
              <a:rPr sz="3200" spc="-30" dirty="0">
                <a:latin typeface="Calibri"/>
                <a:cs typeface="Calibri"/>
              </a:rPr>
              <a:t> for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IoT</a:t>
            </a:r>
            <a:endParaRPr sz="3200">
              <a:latin typeface="Calibri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  <a:tab pos="356235" algn="l"/>
                <a:tab pos="2508885" algn="l"/>
                <a:tab pos="5394325" algn="l"/>
                <a:tab pos="6304280" algn="l"/>
                <a:tab pos="8801100" algn="l"/>
                <a:tab pos="9845040" algn="l"/>
              </a:tabLst>
            </a:pPr>
            <a:r>
              <a:rPr sz="3200" spc="-4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	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ene</a:t>
            </a:r>
            <a:r>
              <a:rPr sz="3200" spc="-10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s	IoT	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echn</a:t>
            </a:r>
            <a:r>
              <a:rPr sz="3200" spc="10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logies	i</a:t>
            </a:r>
            <a:r>
              <a:rPr sz="3200" spc="-20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	a  </a:t>
            </a:r>
            <a:r>
              <a:rPr sz="3200" spc="-5" dirty="0">
                <a:latin typeface="Calibri"/>
                <a:cs typeface="Calibri"/>
              </a:rPr>
              <a:t>homogeneous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IoT </a:t>
            </a:r>
            <a:r>
              <a:rPr sz="3200" spc="-15" dirty="0">
                <a:latin typeface="Calibri"/>
                <a:cs typeface="Calibri"/>
              </a:rPr>
              <a:t>fabric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enabling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interoperability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603E0C5-3C0B-D477-BD56-6DE4A6094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0"/>
            <a:ext cx="12218035" cy="958850"/>
            <a:chOff x="-12191" y="0"/>
            <a:chExt cx="12218035" cy="958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5260" y="44196"/>
              <a:ext cx="1143000" cy="9022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304" y="44196"/>
              <a:ext cx="3518915" cy="90220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25290" y="159207"/>
            <a:ext cx="374015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-30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Reference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4540" y="1425320"/>
            <a:ext cx="10742295" cy="412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spc="-20" dirty="0">
                <a:latin typeface="Calibri"/>
                <a:cs typeface="Calibri"/>
              </a:rPr>
              <a:t>Reference </a:t>
            </a:r>
            <a:r>
              <a:rPr sz="3200" b="1" spc="-5" dirty="0">
                <a:latin typeface="Calibri"/>
                <a:cs typeface="Calibri"/>
              </a:rPr>
              <a:t>model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division </a:t>
            </a:r>
            <a:r>
              <a:rPr sz="3200" dirty="0">
                <a:latin typeface="Calibri"/>
                <a:cs typeface="Calibri"/>
              </a:rPr>
              <a:t>of functionality </a:t>
            </a:r>
            <a:r>
              <a:rPr sz="3200" spc="-15" dirty="0">
                <a:latin typeface="Calibri"/>
                <a:cs typeface="Calibri"/>
              </a:rPr>
              <a:t>into </a:t>
            </a:r>
            <a:r>
              <a:rPr sz="3200" spc="-5" dirty="0">
                <a:latin typeface="Calibri"/>
                <a:cs typeface="Calibri"/>
              </a:rPr>
              <a:t>elements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together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data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flow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among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those</a:t>
            </a:r>
            <a:r>
              <a:rPr sz="3200" spc="-5" dirty="0">
                <a:latin typeface="Calibri"/>
                <a:cs typeface="Calibri"/>
              </a:rPr>
              <a:t> elements</a:t>
            </a:r>
            <a:endParaRPr sz="3200">
              <a:latin typeface="Calibri"/>
              <a:cs typeface="Calibri"/>
            </a:endParaRPr>
          </a:p>
          <a:p>
            <a:pPr marL="355600" marR="7620" indent="-342900" algn="just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A </a:t>
            </a:r>
            <a:r>
              <a:rPr sz="3200" spc="-30" dirty="0">
                <a:latin typeface="Calibri"/>
                <a:cs typeface="Calibri"/>
              </a:rPr>
              <a:t>Reference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an </a:t>
            </a:r>
            <a:r>
              <a:rPr sz="3200" spc="-15" dirty="0">
                <a:latin typeface="Calibri"/>
                <a:cs typeface="Calibri"/>
              </a:rPr>
              <a:t>abstract framework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5" dirty="0">
                <a:latin typeface="Calibri"/>
                <a:cs typeface="Calibri"/>
              </a:rPr>
              <a:t>understanding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significant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relationships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among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entities</a:t>
            </a:r>
            <a:r>
              <a:rPr sz="3200" dirty="0">
                <a:latin typeface="Calibri"/>
                <a:cs typeface="Calibri"/>
              </a:rPr>
              <a:t> of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some</a:t>
            </a:r>
            <a:r>
              <a:rPr sz="3200" dirty="0">
                <a:latin typeface="Calibri"/>
                <a:cs typeface="Calibri"/>
              </a:rPr>
              <a:t> IoT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environment</a:t>
            </a:r>
            <a:endParaRPr sz="32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dirty="0">
                <a:latin typeface="Calibri"/>
                <a:cs typeface="Calibri"/>
              </a:rPr>
              <a:t> IoT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Reference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provides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7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highest</a:t>
            </a:r>
            <a:r>
              <a:rPr sz="3200" spc="70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abstraction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level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for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definition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of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IoT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Architectural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Reference 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Model.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00201E-207A-9630-3F20-66A75B248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252056"/>
            <a:ext cx="48285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Reference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425320"/>
            <a:ext cx="10817860" cy="256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spc="-25" dirty="0">
                <a:latin typeface="Calibri"/>
                <a:cs typeface="Calibri"/>
              </a:rPr>
              <a:t>Reference </a:t>
            </a:r>
            <a:r>
              <a:rPr sz="3200" b="1" spc="-15" dirty="0">
                <a:latin typeface="Calibri"/>
                <a:cs typeface="Calibri"/>
              </a:rPr>
              <a:t>Architecture </a:t>
            </a:r>
            <a:r>
              <a:rPr sz="3200" dirty="0">
                <a:latin typeface="Calibri"/>
                <a:cs typeface="Calibri"/>
              </a:rPr>
              <a:t>describes </a:t>
            </a:r>
            <a:r>
              <a:rPr sz="3200" spc="-5" dirty="0">
                <a:latin typeface="Calibri"/>
                <a:cs typeface="Calibri"/>
              </a:rPr>
              <a:t>essential </a:t>
            </a:r>
            <a:r>
              <a:rPr sz="3200" dirty="0">
                <a:latin typeface="Calibri"/>
                <a:cs typeface="Calibri"/>
              </a:rPr>
              <a:t>building </a:t>
            </a:r>
            <a:r>
              <a:rPr sz="3200" spc="-5" dirty="0">
                <a:latin typeface="Calibri"/>
                <a:cs typeface="Calibri"/>
              </a:rPr>
              <a:t>blocks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well </a:t>
            </a:r>
            <a:r>
              <a:rPr sz="3200" dirty="0">
                <a:latin typeface="Calibri"/>
                <a:cs typeface="Calibri"/>
              </a:rPr>
              <a:t>as </a:t>
            </a:r>
            <a:r>
              <a:rPr sz="3200" spc="-5" dirty="0">
                <a:latin typeface="Calibri"/>
                <a:cs typeface="Calibri"/>
              </a:rPr>
              <a:t>design </a:t>
            </a:r>
            <a:r>
              <a:rPr sz="3200" dirty="0">
                <a:latin typeface="Calibri"/>
                <a:cs typeface="Calibri"/>
              </a:rPr>
              <a:t>choices </a:t>
            </a:r>
            <a:r>
              <a:rPr sz="3200" spc="-15" dirty="0">
                <a:latin typeface="Calibri"/>
                <a:cs typeface="Calibri"/>
              </a:rPr>
              <a:t>to </a:t>
            </a:r>
            <a:r>
              <a:rPr sz="3200" spc="-5" dirty="0">
                <a:latin typeface="Calibri"/>
                <a:cs typeface="Calibri"/>
              </a:rPr>
              <a:t>deal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10" dirty="0">
                <a:latin typeface="Calibri"/>
                <a:cs typeface="Calibri"/>
              </a:rPr>
              <a:t>conflicting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requirements 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regarding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functionality,</a:t>
            </a:r>
            <a:r>
              <a:rPr sz="3200" spc="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performance,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deployment</a:t>
            </a:r>
            <a:r>
              <a:rPr sz="3200" dirty="0">
                <a:latin typeface="Calibri"/>
                <a:cs typeface="Calibri"/>
              </a:rPr>
              <a:t> and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security.</a:t>
            </a:r>
            <a:endParaRPr sz="32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Interfaces </a:t>
            </a:r>
            <a:r>
              <a:rPr sz="3200" spc="-5" dirty="0">
                <a:latin typeface="Calibri"/>
                <a:cs typeface="Calibri"/>
              </a:rPr>
              <a:t>should be </a:t>
            </a:r>
            <a:r>
              <a:rPr sz="3200" spc="-20" dirty="0">
                <a:latin typeface="Calibri"/>
                <a:cs typeface="Calibri"/>
              </a:rPr>
              <a:t>standardized, </a:t>
            </a:r>
            <a:r>
              <a:rPr sz="3200" spc="-15" dirty="0">
                <a:latin typeface="Calibri"/>
                <a:cs typeface="Calibri"/>
              </a:rPr>
              <a:t>best </a:t>
            </a:r>
            <a:r>
              <a:rPr sz="3200" spc="-10" dirty="0">
                <a:latin typeface="Calibri"/>
                <a:cs typeface="Calibri"/>
              </a:rPr>
              <a:t>practices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spc="-10" dirty="0">
                <a:latin typeface="Calibri"/>
                <a:cs typeface="Calibri"/>
              </a:rPr>
              <a:t>terms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functionality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usage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need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 </a:t>
            </a:r>
            <a:r>
              <a:rPr sz="3200" spc="-10" dirty="0">
                <a:latin typeface="Calibri"/>
                <a:cs typeface="Calibri"/>
              </a:rPr>
              <a:t>provided.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7CF676-E549-EE46-8A64-4E074CC1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33870" y="162432"/>
            <a:ext cx="10078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chemeClr val="tx1"/>
                </a:solidFill>
              </a:rPr>
              <a:t>IoT</a:t>
            </a:r>
            <a:r>
              <a:rPr sz="2800" spc="30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ARM</a:t>
            </a:r>
            <a:r>
              <a:rPr sz="2800" spc="30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&amp;</a:t>
            </a:r>
            <a:r>
              <a:rPr sz="2800" spc="20" dirty="0">
                <a:solidFill>
                  <a:schemeClr val="tx1"/>
                </a:solidFill>
              </a:rPr>
              <a:t> </a:t>
            </a:r>
            <a:r>
              <a:rPr sz="2800" spc="-15" dirty="0">
                <a:solidFill>
                  <a:schemeClr val="tx1"/>
                </a:solidFill>
              </a:rPr>
              <a:t>Reference-Architecture</a:t>
            </a:r>
            <a:r>
              <a:rPr sz="2800" spc="-5" dirty="0">
                <a:solidFill>
                  <a:schemeClr val="tx1"/>
                </a:solidFill>
              </a:rPr>
              <a:t> dependencies</a:t>
            </a:r>
            <a:r>
              <a:rPr sz="2800" spc="20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and</a:t>
            </a:r>
            <a:r>
              <a:rPr sz="2800" spc="25" dirty="0">
                <a:solidFill>
                  <a:schemeClr val="tx1"/>
                </a:solidFill>
              </a:rPr>
              <a:t> </a:t>
            </a:r>
            <a:r>
              <a:rPr sz="2800" spc="-10" dirty="0">
                <a:solidFill>
                  <a:schemeClr val="tx1"/>
                </a:solidFill>
              </a:rPr>
              <a:t>Influences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29561" y="4293870"/>
            <a:ext cx="2471420" cy="1557020"/>
            <a:chOff x="1829561" y="4293870"/>
            <a:chExt cx="2471420" cy="1557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017" y="4308312"/>
              <a:ext cx="2438433" cy="154234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9947" y="4539996"/>
              <a:ext cx="2430779" cy="11353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829561" y="4293870"/>
              <a:ext cx="2333625" cy="1437640"/>
            </a:xfrm>
            <a:custGeom>
              <a:avLst/>
              <a:gdLst/>
              <a:ahLst/>
              <a:cxnLst/>
              <a:rect l="l" t="t" r="r" b="b"/>
              <a:pathLst>
                <a:path w="2333625" h="1437639">
                  <a:moveTo>
                    <a:pt x="2333243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2333243" y="1437131"/>
                  </a:lnTo>
                  <a:lnTo>
                    <a:pt x="2333243" y="0"/>
                  </a:lnTo>
                  <a:close/>
                </a:path>
              </a:pathLst>
            </a:custGeom>
            <a:solidFill>
              <a:srgbClr val="529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9561" y="4293870"/>
            <a:ext cx="2333625" cy="1437640"/>
          </a:xfrm>
          <a:prstGeom prst="rect">
            <a:avLst/>
          </a:prstGeom>
          <a:ln w="25907">
            <a:solidFill>
              <a:srgbClr val="2278A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67640" marR="164465" indent="-635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Scenarios,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Existing Architectures </a:t>
            </a:r>
            <a:r>
              <a:rPr sz="18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03848" y="2804108"/>
            <a:ext cx="1963420" cy="1057910"/>
            <a:chOff x="5103848" y="2804108"/>
            <a:chExt cx="1963420" cy="105791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848" y="2804108"/>
              <a:ext cx="1962953" cy="10577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1036" y="2930651"/>
              <a:ext cx="1679448" cy="8610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89397" y="2789682"/>
            <a:ext cx="1858010" cy="952500"/>
          </a:xfrm>
          <a:prstGeom prst="rect">
            <a:avLst/>
          </a:prstGeom>
          <a:solidFill>
            <a:srgbClr val="529DF8"/>
          </a:solidFill>
          <a:ln w="25907">
            <a:solidFill>
              <a:srgbClr val="2278AC"/>
            </a:solidFill>
          </a:ln>
        </p:spPr>
        <p:txBody>
          <a:bodyPr vert="horz" wrap="square" lIns="0" tIns="187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Unified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097752" y="4539996"/>
            <a:ext cx="1963420" cy="1135380"/>
            <a:chOff x="5097752" y="4539996"/>
            <a:chExt cx="1963420" cy="113538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7752" y="4550612"/>
              <a:ext cx="1962953" cy="105773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4939" y="4539996"/>
              <a:ext cx="1679448" cy="113538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083302" y="4536185"/>
            <a:ext cx="1858010" cy="952500"/>
          </a:xfrm>
          <a:prstGeom prst="rect">
            <a:avLst/>
          </a:prstGeom>
          <a:solidFill>
            <a:srgbClr val="529DF8"/>
          </a:solidFill>
          <a:ln w="25907">
            <a:solidFill>
              <a:srgbClr val="2278AC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279400" marR="272415" algn="ctr">
              <a:lnSpc>
                <a:spcPct val="100000"/>
              </a:lnSpc>
              <a:spcBef>
                <a:spcPts val="3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Specific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840218" y="1296161"/>
            <a:ext cx="1919605" cy="882015"/>
            <a:chOff x="7840218" y="1296161"/>
            <a:chExt cx="1919605" cy="88201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5566" y="1310706"/>
              <a:ext cx="1914115" cy="81676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3568" y="1316735"/>
              <a:ext cx="1708403" cy="861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840218" y="1296161"/>
              <a:ext cx="1800225" cy="711835"/>
            </a:xfrm>
            <a:custGeom>
              <a:avLst/>
              <a:gdLst/>
              <a:ahLst/>
              <a:cxnLst/>
              <a:rect l="l" t="t" r="r" b="b"/>
              <a:pathLst>
                <a:path w="1800225" h="711835">
                  <a:moveTo>
                    <a:pt x="1799844" y="0"/>
                  </a:moveTo>
                  <a:lnTo>
                    <a:pt x="0" y="0"/>
                  </a:lnTo>
                  <a:lnTo>
                    <a:pt x="0" y="711708"/>
                  </a:lnTo>
                  <a:lnTo>
                    <a:pt x="1799844" y="711708"/>
                  </a:lnTo>
                  <a:lnTo>
                    <a:pt x="1799844" y="0"/>
                  </a:lnTo>
                  <a:close/>
                </a:path>
              </a:pathLst>
            </a:custGeom>
            <a:solidFill>
              <a:srgbClr val="529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40218" y="1296161"/>
            <a:ext cx="1800225" cy="711835"/>
          </a:xfrm>
          <a:prstGeom prst="rect">
            <a:avLst/>
          </a:prstGeom>
          <a:ln w="25907">
            <a:solidFill>
              <a:srgbClr val="2278AC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597535" marR="257175" indent="-335280">
              <a:lnSpc>
                <a:spcPct val="100000"/>
              </a:lnSpc>
              <a:spcBef>
                <a:spcPts val="51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Reference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42440" y="4410392"/>
            <a:ext cx="2047239" cy="1219835"/>
            <a:chOff x="7842440" y="4410392"/>
            <a:chExt cx="2047239" cy="12198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9922" y="4437933"/>
              <a:ext cx="2019320" cy="11916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58328" y="4494275"/>
              <a:ext cx="1885187" cy="113538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855458" y="4423409"/>
              <a:ext cx="1914525" cy="1087120"/>
            </a:xfrm>
            <a:custGeom>
              <a:avLst/>
              <a:gdLst/>
              <a:ahLst/>
              <a:cxnLst/>
              <a:rect l="l" t="t" r="r" b="b"/>
              <a:pathLst>
                <a:path w="1914525" h="1087120">
                  <a:moveTo>
                    <a:pt x="1618615" y="0"/>
                  </a:moveTo>
                  <a:lnTo>
                    <a:pt x="295528" y="0"/>
                  </a:lnTo>
                  <a:lnTo>
                    <a:pt x="247597" y="3868"/>
                  </a:lnTo>
                  <a:lnTo>
                    <a:pt x="202127" y="15068"/>
                  </a:lnTo>
                  <a:lnTo>
                    <a:pt x="159725" y="32990"/>
                  </a:lnTo>
                  <a:lnTo>
                    <a:pt x="121002" y="57026"/>
                  </a:lnTo>
                  <a:lnTo>
                    <a:pt x="86566" y="86566"/>
                  </a:lnTo>
                  <a:lnTo>
                    <a:pt x="57026" y="121002"/>
                  </a:lnTo>
                  <a:lnTo>
                    <a:pt x="32990" y="159725"/>
                  </a:lnTo>
                  <a:lnTo>
                    <a:pt x="15068" y="202127"/>
                  </a:lnTo>
                  <a:lnTo>
                    <a:pt x="3868" y="247597"/>
                  </a:lnTo>
                  <a:lnTo>
                    <a:pt x="0" y="295528"/>
                  </a:lnTo>
                  <a:lnTo>
                    <a:pt x="0" y="791082"/>
                  </a:lnTo>
                  <a:lnTo>
                    <a:pt x="3868" y="839014"/>
                  </a:lnTo>
                  <a:lnTo>
                    <a:pt x="15068" y="884484"/>
                  </a:lnTo>
                  <a:lnTo>
                    <a:pt x="32990" y="926886"/>
                  </a:lnTo>
                  <a:lnTo>
                    <a:pt x="57026" y="965609"/>
                  </a:lnTo>
                  <a:lnTo>
                    <a:pt x="86566" y="1000045"/>
                  </a:lnTo>
                  <a:lnTo>
                    <a:pt x="121002" y="1029585"/>
                  </a:lnTo>
                  <a:lnTo>
                    <a:pt x="159725" y="1053621"/>
                  </a:lnTo>
                  <a:lnTo>
                    <a:pt x="202127" y="1071543"/>
                  </a:lnTo>
                  <a:lnTo>
                    <a:pt x="247597" y="1082743"/>
                  </a:lnTo>
                  <a:lnTo>
                    <a:pt x="295528" y="1086611"/>
                  </a:lnTo>
                  <a:lnTo>
                    <a:pt x="1618615" y="1086611"/>
                  </a:lnTo>
                  <a:lnTo>
                    <a:pt x="1666546" y="1082743"/>
                  </a:lnTo>
                  <a:lnTo>
                    <a:pt x="1712016" y="1071543"/>
                  </a:lnTo>
                  <a:lnTo>
                    <a:pt x="1754418" y="1053621"/>
                  </a:lnTo>
                  <a:lnTo>
                    <a:pt x="1793141" y="1029585"/>
                  </a:lnTo>
                  <a:lnTo>
                    <a:pt x="1827577" y="1000045"/>
                  </a:lnTo>
                  <a:lnTo>
                    <a:pt x="1857117" y="965609"/>
                  </a:lnTo>
                  <a:lnTo>
                    <a:pt x="1881153" y="926886"/>
                  </a:lnTo>
                  <a:lnTo>
                    <a:pt x="1899075" y="884484"/>
                  </a:lnTo>
                  <a:lnTo>
                    <a:pt x="1910275" y="839014"/>
                  </a:lnTo>
                  <a:lnTo>
                    <a:pt x="1914144" y="791082"/>
                  </a:lnTo>
                  <a:lnTo>
                    <a:pt x="1914144" y="295528"/>
                  </a:lnTo>
                  <a:lnTo>
                    <a:pt x="1910275" y="247597"/>
                  </a:lnTo>
                  <a:lnTo>
                    <a:pt x="1899075" y="202127"/>
                  </a:lnTo>
                  <a:lnTo>
                    <a:pt x="1881153" y="159725"/>
                  </a:lnTo>
                  <a:lnTo>
                    <a:pt x="1857117" y="121002"/>
                  </a:lnTo>
                  <a:lnTo>
                    <a:pt x="1827577" y="86566"/>
                  </a:lnTo>
                  <a:lnTo>
                    <a:pt x="1793141" y="57026"/>
                  </a:lnTo>
                  <a:lnTo>
                    <a:pt x="1754418" y="32990"/>
                  </a:lnTo>
                  <a:lnTo>
                    <a:pt x="1712016" y="15068"/>
                  </a:lnTo>
                  <a:lnTo>
                    <a:pt x="1666546" y="3868"/>
                  </a:lnTo>
                  <a:lnTo>
                    <a:pt x="1618615" y="0"/>
                  </a:lnTo>
                  <a:close/>
                </a:path>
              </a:pathLst>
            </a:custGeom>
            <a:solidFill>
              <a:srgbClr val="529D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55458" y="4423409"/>
              <a:ext cx="1914525" cy="1087120"/>
            </a:xfrm>
            <a:custGeom>
              <a:avLst/>
              <a:gdLst/>
              <a:ahLst/>
              <a:cxnLst/>
              <a:rect l="l" t="t" r="r" b="b"/>
              <a:pathLst>
                <a:path w="1914525" h="1087120">
                  <a:moveTo>
                    <a:pt x="0" y="295528"/>
                  </a:moveTo>
                  <a:lnTo>
                    <a:pt x="3868" y="247597"/>
                  </a:lnTo>
                  <a:lnTo>
                    <a:pt x="15068" y="202127"/>
                  </a:lnTo>
                  <a:lnTo>
                    <a:pt x="32990" y="159725"/>
                  </a:lnTo>
                  <a:lnTo>
                    <a:pt x="57026" y="121002"/>
                  </a:lnTo>
                  <a:lnTo>
                    <a:pt x="86566" y="86566"/>
                  </a:lnTo>
                  <a:lnTo>
                    <a:pt x="121002" y="57026"/>
                  </a:lnTo>
                  <a:lnTo>
                    <a:pt x="159725" y="32990"/>
                  </a:lnTo>
                  <a:lnTo>
                    <a:pt x="202127" y="15068"/>
                  </a:lnTo>
                  <a:lnTo>
                    <a:pt x="247597" y="3868"/>
                  </a:lnTo>
                  <a:lnTo>
                    <a:pt x="295528" y="0"/>
                  </a:lnTo>
                  <a:lnTo>
                    <a:pt x="1618615" y="0"/>
                  </a:lnTo>
                  <a:lnTo>
                    <a:pt x="1666546" y="3868"/>
                  </a:lnTo>
                  <a:lnTo>
                    <a:pt x="1712016" y="15068"/>
                  </a:lnTo>
                  <a:lnTo>
                    <a:pt x="1754418" y="32990"/>
                  </a:lnTo>
                  <a:lnTo>
                    <a:pt x="1793141" y="57026"/>
                  </a:lnTo>
                  <a:lnTo>
                    <a:pt x="1827577" y="86566"/>
                  </a:lnTo>
                  <a:lnTo>
                    <a:pt x="1857117" y="121002"/>
                  </a:lnTo>
                  <a:lnTo>
                    <a:pt x="1881153" y="159725"/>
                  </a:lnTo>
                  <a:lnTo>
                    <a:pt x="1899075" y="202127"/>
                  </a:lnTo>
                  <a:lnTo>
                    <a:pt x="1910275" y="247597"/>
                  </a:lnTo>
                  <a:lnTo>
                    <a:pt x="1914144" y="295528"/>
                  </a:lnTo>
                  <a:lnTo>
                    <a:pt x="1914144" y="791082"/>
                  </a:lnTo>
                  <a:lnTo>
                    <a:pt x="1910275" y="839014"/>
                  </a:lnTo>
                  <a:lnTo>
                    <a:pt x="1899075" y="884484"/>
                  </a:lnTo>
                  <a:lnTo>
                    <a:pt x="1881153" y="926886"/>
                  </a:lnTo>
                  <a:lnTo>
                    <a:pt x="1857117" y="965609"/>
                  </a:lnTo>
                  <a:lnTo>
                    <a:pt x="1827577" y="1000045"/>
                  </a:lnTo>
                  <a:lnTo>
                    <a:pt x="1793141" y="1029585"/>
                  </a:lnTo>
                  <a:lnTo>
                    <a:pt x="1754418" y="1053621"/>
                  </a:lnTo>
                  <a:lnTo>
                    <a:pt x="1712016" y="1071543"/>
                  </a:lnTo>
                  <a:lnTo>
                    <a:pt x="1666546" y="1082743"/>
                  </a:lnTo>
                  <a:lnTo>
                    <a:pt x="1618615" y="1086611"/>
                  </a:lnTo>
                  <a:lnTo>
                    <a:pt x="295528" y="1086611"/>
                  </a:lnTo>
                  <a:lnTo>
                    <a:pt x="247597" y="1082743"/>
                  </a:lnTo>
                  <a:lnTo>
                    <a:pt x="202127" y="1071543"/>
                  </a:lnTo>
                  <a:lnTo>
                    <a:pt x="159725" y="1053621"/>
                  </a:lnTo>
                  <a:lnTo>
                    <a:pt x="121002" y="1029585"/>
                  </a:lnTo>
                  <a:lnTo>
                    <a:pt x="86566" y="1000045"/>
                  </a:lnTo>
                  <a:lnTo>
                    <a:pt x="57026" y="965609"/>
                  </a:lnTo>
                  <a:lnTo>
                    <a:pt x="32990" y="926886"/>
                  </a:lnTo>
                  <a:lnTo>
                    <a:pt x="15068" y="884484"/>
                  </a:lnTo>
                  <a:lnTo>
                    <a:pt x="3868" y="839014"/>
                  </a:lnTo>
                  <a:lnTo>
                    <a:pt x="0" y="791082"/>
                  </a:lnTo>
                  <a:lnTo>
                    <a:pt x="0" y="295528"/>
                  </a:lnTo>
                  <a:close/>
                </a:path>
              </a:pathLst>
            </a:custGeom>
            <a:ln w="25908">
              <a:solidFill>
                <a:srgbClr val="2278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74532" y="4527930"/>
            <a:ext cx="14757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Complaint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Doma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n-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ific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33620" y="1346962"/>
            <a:ext cx="1764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Understand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IoT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domain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17409" y="2902076"/>
            <a:ext cx="41338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-15" dirty="0">
                <a:latin typeface="Calibri"/>
                <a:cs typeface="Calibri"/>
              </a:rPr>
              <a:t>t</a:t>
            </a:r>
            <a:r>
              <a:rPr sz="1400" b="1" spc="-5" dirty="0">
                <a:latin typeface="Calibri"/>
                <a:cs typeface="Calibri"/>
              </a:rPr>
              <a:t>eer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27134" y="2290318"/>
            <a:ext cx="536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Calibri"/>
                <a:cs typeface="Calibri"/>
              </a:rPr>
              <a:t>Guides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97493" y="3708019"/>
            <a:ext cx="1043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Guides </a:t>
            </a:r>
            <a:r>
              <a:rPr sz="1400" b="1" spc="-5" dirty="0">
                <a:latin typeface="Calibri"/>
                <a:cs typeface="Calibri"/>
              </a:rPr>
              <a:t>with </a:t>
            </a:r>
            <a:r>
              <a:rPr sz="1400" b="1" dirty="0">
                <a:latin typeface="Calibri"/>
                <a:cs typeface="Calibri"/>
              </a:rPr>
              <a:t> B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P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ac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ices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49465" y="5005577"/>
            <a:ext cx="513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fi</a:t>
            </a:r>
            <a:r>
              <a:rPr sz="1400" b="1" dirty="0">
                <a:latin typeface="Calibri"/>
                <a:cs typeface="Calibri"/>
              </a:rPr>
              <a:t>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71617" y="3980434"/>
            <a:ext cx="8769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Ex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spc="-35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apol</a:t>
            </a:r>
            <a:r>
              <a:rPr sz="1400" b="1" spc="-10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12622" y="2871282"/>
            <a:ext cx="1914525" cy="867410"/>
            <a:chOff x="7912622" y="2871282"/>
            <a:chExt cx="1914525" cy="86741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2622" y="2871282"/>
              <a:ext cx="1914115" cy="81676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0623" y="2877312"/>
              <a:ext cx="1708403" cy="86106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7907273" y="2856738"/>
            <a:ext cx="1800225" cy="711835"/>
          </a:xfrm>
          <a:prstGeom prst="rect">
            <a:avLst/>
          </a:prstGeom>
          <a:solidFill>
            <a:srgbClr val="529DF8"/>
          </a:solidFill>
          <a:ln w="25907">
            <a:solidFill>
              <a:srgbClr val="2278AC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596900" marR="257810" indent="-335280">
              <a:lnSpc>
                <a:spcPct val="100000"/>
              </a:lnSpc>
              <a:spcBef>
                <a:spcPts val="5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18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Reference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903156" y="1613852"/>
            <a:ext cx="5975985" cy="3467100"/>
            <a:chOff x="2903156" y="1613852"/>
            <a:chExt cx="5975985" cy="3467100"/>
          </a:xfrm>
        </p:grpSpPr>
        <p:sp>
          <p:nvSpPr>
            <p:cNvPr id="44" name="object 44"/>
            <p:cNvSpPr/>
            <p:nvPr/>
          </p:nvSpPr>
          <p:spPr>
            <a:xfrm>
              <a:off x="2916174" y="1626869"/>
              <a:ext cx="4914900" cy="2656840"/>
            </a:xfrm>
            <a:custGeom>
              <a:avLst/>
              <a:gdLst/>
              <a:ahLst/>
              <a:cxnLst/>
              <a:rect l="l" t="t" r="r" b="b"/>
              <a:pathLst>
                <a:path w="4914900" h="2656840">
                  <a:moveTo>
                    <a:pt x="0" y="2656331"/>
                  </a:moveTo>
                  <a:lnTo>
                    <a:pt x="0" y="0"/>
                  </a:lnTo>
                  <a:lnTo>
                    <a:pt x="4914900" y="0"/>
                  </a:lnTo>
                </a:path>
              </a:pathLst>
            </a:custGeom>
            <a:ln w="25907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62806" y="3568331"/>
              <a:ext cx="4716145" cy="1512570"/>
            </a:xfrm>
            <a:custGeom>
              <a:avLst/>
              <a:gdLst/>
              <a:ahLst/>
              <a:cxnLst/>
              <a:rect l="l" t="t" r="r" b="b"/>
              <a:pathLst>
                <a:path w="4716145" h="1512570">
                  <a:moveTo>
                    <a:pt x="920242" y="1444866"/>
                  </a:moveTo>
                  <a:lnTo>
                    <a:pt x="895388" y="1430388"/>
                  </a:lnTo>
                  <a:lnTo>
                    <a:pt x="804926" y="1377683"/>
                  </a:lnTo>
                  <a:lnTo>
                    <a:pt x="796163" y="1379969"/>
                  </a:lnTo>
                  <a:lnTo>
                    <a:pt x="792099" y="1386954"/>
                  </a:lnTo>
                  <a:lnTo>
                    <a:pt x="788035" y="1393812"/>
                  </a:lnTo>
                  <a:lnTo>
                    <a:pt x="790321" y="1402702"/>
                  </a:lnTo>
                  <a:lnTo>
                    <a:pt x="797306" y="1406639"/>
                  </a:lnTo>
                  <a:lnTo>
                    <a:pt x="838009" y="1430388"/>
                  </a:lnTo>
                  <a:lnTo>
                    <a:pt x="0" y="1430388"/>
                  </a:lnTo>
                  <a:lnTo>
                    <a:pt x="0" y="1459344"/>
                  </a:lnTo>
                  <a:lnTo>
                    <a:pt x="838009" y="1459344"/>
                  </a:lnTo>
                  <a:lnTo>
                    <a:pt x="797306" y="1483093"/>
                  </a:lnTo>
                  <a:lnTo>
                    <a:pt x="790321" y="1487030"/>
                  </a:lnTo>
                  <a:lnTo>
                    <a:pt x="788035" y="1495920"/>
                  </a:lnTo>
                  <a:lnTo>
                    <a:pt x="792099" y="1502778"/>
                  </a:lnTo>
                  <a:lnTo>
                    <a:pt x="796163" y="1509763"/>
                  </a:lnTo>
                  <a:lnTo>
                    <a:pt x="804926" y="1512049"/>
                  </a:lnTo>
                  <a:lnTo>
                    <a:pt x="895388" y="1459344"/>
                  </a:lnTo>
                  <a:lnTo>
                    <a:pt x="920242" y="1444866"/>
                  </a:lnTo>
                  <a:close/>
                </a:path>
                <a:path w="4716145" h="1512570">
                  <a:moveTo>
                    <a:pt x="1921510" y="309359"/>
                  </a:moveTo>
                  <a:lnTo>
                    <a:pt x="1871637" y="222237"/>
                  </a:lnTo>
                  <a:lnTo>
                    <a:pt x="1855216" y="193535"/>
                  </a:lnTo>
                  <a:lnTo>
                    <a:pt x="1787144" y="308216"/>
                  </a:lnTo>
                  <a:lnTo>
                    <a:pt x="1789303" y="317106"/>
                  </a:lnTo>
                  <a:lnTo>
                    <a:pt x="1803019" y="325234"/>
                  </a:lnTo>
                  <a:lnTo>
                    <a:pt x="1811909" y="323075"/>
                  </a:lnTo>
                  <a:lnTo>
                    <a:pt x="1816100" y="316217"/>
                  </a:lnTo>
                  <a:lnTo>
                    <a:pt x="1840141" y="275793"/>
                  </a:lnTo>
                  <a:lnTo>
                    <a:pt x="1834134" y="967981"/>
                  </a:lnTo>
                  <a:lnTo>
                    <a:pt x="1863090" y="968108"/>
                  </a:lnTo>
                  <a:lnTo>
                    <a:pt x="1869097" y="276021"/>
                  </a:lnTo>
                  <a:lnTo>
                    <a:pt x="1896364" y="323710"/>
                  </a:lnTo>
                  <a:lnTo>
                    <a:pt x="1905254" y="326123"/>
                  </a:lnTo>
                  <a:lnTo>
                    <a:pt x="1912112" y="322186"/>
                  </a:lnTo>
                  <a:lnTo>
                    <a:pt x="1919097" y="318249"/>
                  </a:lnTo>
                  <a:lnTo>
                    <a:pt x="1921510" y="309359"/>
                  </a:lnTo>
                  <a:close/>
                </a:path>
                <a:path w="4716145" h="1512570">
                  <a:moveTo>
                    <a:pt x="3692779" y="1399146"/>
                  </a:moveTo>
                  <a:lnTo>
                    <a:pt x="3667899" y="1384922"/>
                  </a:lnTo>
                  <a:lnTo>
                    <a:pt x="3583940" y="1336916"/>
                  </a:lnTo>
                  <a:lnTo>
                    <a:pt x="3576955" y="1332852"/>
                  </a:lnTo>
                  <a:lnTo>
                    <a:pt x="3568065" y="1335265"/>
                  </a:lnTo>
                  <a:lnTo>
                    <a:pt x="3564128" y="1342250"/>
                  </a:lnTo>
                  <a:lnTo>
                    <a:pt x="3560191" y="1349108"/>
                  </a:lnTo>
                  <a:lnTo>
                    <a:pt x="3562604" y="1357998"/>
                  </a:lnTo>
                  <a:lnTo>
                    <a:pt x="3610368" y="1385366"/>
                  </a:lnTo>
                  <a:lnTo>
                    <a:pt x="2762885" y="1392288"/>
                  </a:lnTo>
                  <a:lnTo>
                    <a:pt x="2763139" y="1421244"/>
                  </a:lnTo>
                  <a:lnTo>
                    <a:pt x="3610457" y="1414322"/>
                  </a:lnTo>
                  <a:lnTo>
                    <a:pt x="3570097" y="1438262"/>
                  </a:lnTo>
                  <a:lnTo>
                    <a:pt x="3563239" y="1442453"/>
                  </a:lnTo>
                  <a:lnTo>
                    <a:pt x="3560953" y="1451343"/>
                  </a:lnTo>
                  <a:lnTo>
                    <a:pt x="3565144" y="1458201"/>
                  </a:lnTo>
                  <a:lnTo>
                    <a:pt x="3569208" y="1465059"/>
                  </a:lnTo>
                  <a:lnTo>
                    <a:pt x="3578098" y="1467345"/>
                  </a:lnTo>
                  <a:lnTo>
                    <a:pt x="3584956" y="1463154"/>
                  </a:lnTo>
                  <a:lnTo>
                    <a:pt x="3692779" y="1399146"/>
                  </a:lnTo>
                  <a:close/>
                </a:path>
                <a:path w="4716145" h="1512570">
                  <a:moveTo>
                    <a:pt x="4715764" y="740524"/>
                  </a:moveTo>
                  <a:lnTo>
                    <a:pt x="4713351" y="731634"/>
                  </a:lnTo>
                  <a:lnTo>
                    <a:pt x="4699508" y="723633"/>
                  </a:lnTo>
                  <a:lnTo>
                    <a:pt x="4690618" y="726046"/>
                  </a:lnTo>
                  <a:lnTo>
                    <a:pt x="4686681" y="733031"/>
                  </a:lnTo>
                  <a:lnTo>
                    <a:pt x="4663211" y="773899"/>
                  </a:lnTo>
                  <a:lnTo>
                    <a:pt x="4658106" y="0"/>
                  </a:lnTo>
                  <a:lnTo>
                    <a:pt x="4629150" y="241"/>
                  </a:lnTo>
                  <a:lnTo>
                    <a:pt x="4634255" y="773836"/>
                  </a:lnTo>
                  <a:lnTo>
                    <a:pt x="4606290" y="726681"/>
                  </a:lnTo>
                  <a:lnTo>
                    <a:pt x="4597400" y="724395"/>
                  </a:lnTo>
                  <a:lnTo>
                    <a:pt x="4583684" y="732523"/>
                  </a:lnTo>
                  <a:lnTo>
                    <a:pt x="4581398" y="741413"/>
                  </a:lnTo>
                  <a:lnTo>
                    <a:pt x="4649343" y="856221"/>
                  </a:lnTo>
                  <a:lnTo>
                    <a:pt x="4665815" y="827519"/>
                  </a:lnTo>
                  <a:lnTo>
                    <a:pt x="4715764" y="740524"/>
                  </a:lnTo>
                  <a:close/>
                </a:path>
              </a:pathLst>
            </a:custGeom>
            <a:solidFill>
              <a:srgbClr val="1F49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360290" y="5058917"/>
            <a:ext cx="513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</a:t>
            </a:r>
            <a:r>
              <a:rPr sz="1400" b="1" spc="-10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fi</a:t>
            </a:r>
            <a:r>
              <a:rPr sz="1400" b="1" dirty="0">
                <a:latin typeface="Calibri"/>
                <a:cs typeface="Calibri"/>
              </a:rPr>
              <a:t>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944106" y="1990978"/>
            <a:ext cx="1889125" cy="1291590"/>
          </a:xfrm>
          <a:custGeom>
            <a:avLst/>
            <a:gdLst/>
            <a:ahLst/>
            <a:cxnLst/>
            <a:rect l="l" t="t" r="r" b="b"/>
            <a:pathLst>
              <a:path w="1889125" h="1291589">
                <a:moveTo>
                  <a:pt x="920242" y="1223899"/>
                </a:moveTo>
                <a:lnTo>
                  <a:pt x="895388" y="1209421"/>
                </a:lnTo>
                <a:lnTo>
                  <a:pt x="804926" y="1156716"/>
                </a:lnTo>
                <a:lnTo>
                  <a:pt x="796163" y="1159002"/>
                </a:lnTo>
                <a:lnTo>
                  <a:pt x="792099" y="1165987"/>
                </a:lnTo>
                <a:lnTo>
                  <a:pt x="788035" y="1172845"/>
                </a:lnTo>
                <a:lnTo>
                  <a:pt x="790321" y="1181735"/>
                </a:lnTo>
                <a:lnTo>
                  <a:pt x="797306" y="1185672"/>
                </a:lnTo>
                <a:lnTo>
                  <a:pt x="838009" y="1209421"/>
                </a:lnTo>
                <a:lnTo>
                  <a:pt x="0" y="1209421"/>
                </a:lnTo>
                <a:lnTo>
                  <a:pt x="0" y="1238377"/>
                </a:lnTo>
                <a:lnTo>
                  <a:pt x="838009" y="1238377"/>
                </a:lnTo>
                <a:lnTo>
                  <a:pt x="797306" y="1262126"/>
                </a:lnTo>
                <a:lnTo>
                  <a:pt x="790321" y="1266063"/>
                </a:lnTo>
                <a:lnTo>
                  <a:pt x="788035" y="1274953"/>
                </a:lnTo>
                <a:lnTo>
                  <a:pt x="792099" y="1281811"/>
                </a:lnTo>
                <a:lnTo>
                  <a:pt x="796163" y="1288796"/>
                </a:lnTo>
                <a:lnTo>
                  <a:pt x="804926" y="1291082"/>
                </a:lnTo>
                <a:lnTo>
                  <a:pt x="895388" y="1238377"/>
                </a:lnTo>
                <a:lnTo>
                  <a:pt x="920242" y="1223899"/>
                </a:lnTo>
                <a:close/>
              </a:path>
              <a:path w="1889125" h="1291589">
                <a:moveTo>
                  <a:pt x="1888744" y="740537"/>
                </a:moveTo>
                <a:lnTo>
                  <a:pt x="1886331" y="731647"/>
                </a:lnTo>
                <a:lnTo>
                  <a:pt x="1872488" y="723646"/>
                </a:lnTo>
                <a:lnTo>
                  <a:pt x="1863598" y="726059"/>
                </a:lnTo>
                <a:lnTo>
                  <a:pt x="1859661" y="733044"/>
                </a:lnTo>
                <a:lnTo>
                  <a:pt x="1836191" y="773912"/>
                </a:lnTo>
                <a:lnTo>
                  <a:pt x="1831086" y="0"/>
                </a:lnTo>
                <a:lnTo>
                  <a:pt x="1802130" y="254"/>
                </a:lnTo>
                <a:lnTo>
                  <a:pt x="1807235" y="773849"/>
                </a:lnTo>
                <a:lnTo>
                  <a:pt x="1779270" y="726694"/>
                </a:lnTo>
                <a:lnTo>
                  <a:pt x="1770380" y="724408"/>
                </a:lnTo>
                <a:lnTo>
                  <a:pt x="1756664" y="732536"/>
                </a:lnTo>
                <a:lnTo>
                  <a:pt x="1754378" y="741426"/>
                </a:lnTo>
                <a:lnTo>
                  <a:pt x="1822323" y="856234"/>
                </a:lnTo>
                <a:lnTo>
                  <a:pt x="1838794" y="827532"/>
                </a:lnTo>
                <a:lnTo>
                  <a:pt x="1888744" y="740537"/>
                </a:lnTo>
                <a:close/>
              </a:path>
            </a:pathLst>
          </a:custGeom>
          <a:solidFill>
            <a:srgbClr val="1F49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47381083-7B02-02B6-D65B-6426F9EEE5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1805" y="161613"/>
            <a:ext cx="9967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chemeClr val="tx1"/>
                </a:solidFill>
              </a:rPr>
              <a:t>IoT</a:t>
            </a:r>
            <a:r>
              <a:rPr sz="2800" spc="40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ARM</a:t>
            </a:r>
            <a:r>
              <a:rPr sz="2800" spc="25" dirty="0">
                <a:solidFill>
                  <a:schemeClr val="tx1"/>
                </a:solidFill>
              </a:rPr>
              <a:t> </a:t>
            </a:r>
            <a:r>
              <a:rPr sz="2800" spc="-15" dirty="0">
                <a:solidFill>
                  <a:schemeClr val="tx1"/>
                </a:solidFill>
              </a:rPr>
              <a:t>&amp;Reference-Architecture</a:t>
            </a:r>
            <a:r>
              <a:rPr sz="2800" spc="-5" dirty="0">
                <a:solidFill>
                  <a:schemeClr val="tx1"/>
                </a:solidFill>
              </a:rPr>
              <a:t> dependencies</a:t>
            </a:r>
            <a:r>
              <a:rPr sz="2800" spc="25" dirty="0">
                <a:solidFill>
                  <a:schemeClr val="tx1"/>
                </a:solidFill>
              </a:rPr>
              <a:t> </a:t>
            </a:r>
            <a:r>
              <a:rPr sz="2800" spc="-5" dirty="0">
                <a:solidFill>
                  <a:schemeClr val="tx1"/>
                </a:solidFill>
              </a:rPr>
              <a:t>and</a:t>
            </a:r>
            <a:r>
              <a:rPr sz="2800" spc="50" dirty="0">
                <a:solidFill>
                  <a:schemeClr val="tx1"/>
                </a:solidFill>
              </a:rPr>
              <a:t> </a:t>
            </a:r>
            <a:r>
              <a:rPr sz="2800" spc="-10" dirty="0">
                <a:solidFill>
                  <a:schemeClr val="tx1"/>
                </a:solidFill>
              </a:rPr>
              <a:t>Influences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77261" y="5065014"/>
            <a:ext cx="2089150" cy="1043305"/>
            <a:chOff x="2477261" y="5065014"/>
            <a:chExt cx="2089150" cy="104330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1726" y="5079413"/>
              <a:ext cx="2074183" cy="10288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7751" y="5344668"/>
              <a:ext cx="1871472" cy="5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77261" y="5065014"/>
              <a:ext cx="1969135" cy="923925"/>
            </a:xfrm>
            <a:custGeom>
              <a:avLst/>
              <a:gdLst/>
              <a:ahLst/>
              <a:cxnLst/>
              <a:rect l="l" t="t" r="r" b="b"/>
              <a:pathLst>
                <a:path w="1969135" h="923925">
                  <a:moveTo>
                    <a:pt x="1969008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1969008" y="923544"/>
                  </a:lnTo>
                  <a:lnTo>
                    <a:pt x="196900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77261" y="5065014"/>
            <a:ext cx="1969135" cy="923925"/>
          </a:xfrm>
          <a:prstGeom prst="rect">
            <a:avLst/>
          </a:prstGeom>
          <a:ln w="25907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Scenarios,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Architectures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Stakeholders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42543" y="4114875"/>
            <a:ext cx="1671852" cy="71616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228082" y="4100321"/>
            <a:ext cx="1567180" cy="611505"/>
          </a:xfrm>
          <a:prstGeom prst="rect">
            <a:avLst/>
          </a:prstGeom>
          <a:solidFill>
            <a:srgbClr val="BEBEBE"/>
          </a:solidFill>
          <a:ln w="25907">
            <a:solidFill>
              <a:srgbClr val="A6A6A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  <a:spcBef>
                <a:spcPts val="5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Unified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6447" y="5236539"/>
            <a:ext cx="1671955" cy="716280"/>
            <a:chOff x="5236447" y="5236539"/>
            <a:chExt cx="1671955" cy="71628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6447" y="5236539"/>
              <a:ext cx="1671852" cy="7161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6107" y="5344668"/>
              <a:ext cx="1290828" cy="52577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21985" y="5221985"/>
            <a:ext cx="1567180" cy="611505"/>
          </a:xfrm>
          <a:prstGeom prst="rect">
            <a:avLst/>
          </a:prstGeom>
          <a:solidFill>
            <a:srgbClr val="BEBEBE"/>
          </a:solidFill>
          <a:ln w="25907">
            <a:solidFill>
              <a:srgbClr val="A6A6A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7609" y="3140201"/>
            <a:ext cx="1637664" cy="577215"/>
            <a:chOff x="7547609" y="3140201"/>
            <a:chExt cx="1637664" cy="5772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037" y="3145465"/>
              <a:ext cx="1623135" cy="5716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0771" y="3262883"/>
              <a:ext cx="1335024" cy="3733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547609" y="3140201"/>
              <a:ext cx="1518285" cy="457200"/>
            </a:xfrm>
            <a:custGeom>
              <a:avLst/>
              <a:gdLst/>
              <a:ahLst/>
              <a:cxnLst/>
              <a:rect l="l" t="t" r="r" b="b"/>
              <a:pathLst>
                <a:path w="1518284" h="457200">
                  <a:moveTo>
                    <a:pt x="1517903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517903" y="457200"/>
                  </a:lnTo>
                  <a:lnTo>
                    <a:pt x="1517903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47609" y="3140201"/>
            <a:ext cx="1518285" cy="457200"/>
          </a:xfrm>
          <a:prstGeom prst="rect">
            <a:avLst/>
          </a:prstGeom>
          <a:ln w="25907">
            <a:solidFill>
              <a:srgbClr val="A6A6A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/>
              <a:cs typeface="Times New Roman"/>
            </a:endParaRPr>
          </a:p>
          <a:p>
            <a:pPr marL="22034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Reference Model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546784" y="5135816"/>
            <a:ext cx="1748155" cy="831215"/>
            <a:chOff x="7546784" y="5135816"/>
            <a:chExt cx="1748155" cy="83121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74295" y="5163278"/>
              <a:ext cx="1720572" cy="8031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4967" y="5315711"/>
              <a:ext cx="1370076" cy="5257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559801" y="5148833"/>
              <a:ext cx="1615440" cy="698500"/>
            </a:xfrm>
            <a:custGeom>
              <a:avLst/>
              <a:gdLst/>
              <a:ahLst/>
              <a:cxnLst/>
              <a:rect l="l" t="t" r="r" b="b"/>
              <a:pathLst>
                <a:path w="1615440" h="698500">
                  <a:moveTo>
                    <a:pt x="1425575" y="0"/>
                  </a:moveTo>
                  <a:lnTo>
                    <a:pt x="189865" y="0"/>
                  </a:lnTo>
                  <a:lnTo>
                    <a:pt x="139376" y="6779"/>
                  </a:lnTo>
                  <a:lnTo>
                    <a:pt x="94017" y="25912"/>
                  </a:lnTo>
                  <a:lnTo>
                    <a:pt x="55594" y="55594"/>
                  </a:lnTo>
                  <a:lnTo>
                    <a:pt x="25912" y="94017"/>
                  </a:lnTo>
                  <a:lnTo>
                    <a:pt x="6779" y="139376"/>
                  </a:lnTo>
                  <a:lnTo>
                    <a:pt x="0" y="189865"/>
                  </a:lnTo>
                  <a:lnTo>
                    <a:pt x="0" y="508190"/>
                  </a:lnTo>
                  <a:lnTo>
                    <a:pt x="6779" y="558647"/>
                  </a:lnTo>
                  <a:lnTo>
                    <a:pt x="25912" y="603987"/>
                  </a:lnTo>
                  <a:lnTo>
                    <a:pt x="55594" y="642400"/>
                  </a:lnTo>
                  <a:lnTo>
                    <a:pt x="94017" y="672078"/>
                  </a:lnTo>
                  <a:lnTo>
                    <a:pt x="139376" y="691212"/>
                  </a:lnTo>
                  <a:lnTo>
                    <a:pt x="189865" y="697992"/>
                  </a:lnTo>
                  <a:lnTo>
                    <a:pt x="1425575" y="697992"/>
                  </a:lnTo>
                  <a:lnTo>
                    <a:pt x="1476063" y="691212"/>
                  </a:lnTo>
                  <a:lnTo>
                    <a:pt x="1521422" y="672078"/>
                  </a:lnTo>
                  <a:lnTo>
                    <a:pt x="1559845" y="642400"/>
                  </a:lnTo>
                  <a:lnTo>
                    <a:pt x="1589527" y="603987"/>
                  </a:lnTo>
                  <a:lnTo>
                    <a:pt x="1608660" y="558647"/>
                  </a:lnTo>
                  <a:lnTo>
                    <a:pt x="1615440" y="508190"/>
                  </a:lnTo>
                  <a:lnTo>
                    <a:pt x="1615440" y="189865"/>
                  </a:lnTo>
                  <a:lnTo>
                    <a:pt x="1608660" y="139376"/>
                  </a:lnTo>
                  <a:lnTo>
                    <a:pt x="1589527" y="94017"/>
                  </a:lnTo>
                  <a:lnTo>
                    <a:pt x="1559845" y="55594"/>
                  </a:lnTo>
                  <a:lnTo>
                    <a:pt x="1521422" y="25912"/>
                  </a:lnTo>
                  <a:lnTo>
                    <a:pt x="1476063" y="6779"/>
                  </a:lnTo>
                  <a:lnTo>
                    <a:pt x="142557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59801" y="5148833"/>
              <a:ext cx="1615440" cy="698500"/>
            </a:xfrm>
            <a:custGeom>
              <a:avLst/>
              <a:gdLst/>
              <a:ahLst/>
              <a:cxnLst/>
              <a:rect l="l" t="t" r="r" b="b"/>
              <a:pathLst>
                <a:path w="1615440" h="698500">
                  <a:moveTo>
                    <a:pt x="0" y="189865"/>
                  </a:moveTo>
                  <a:lnTo>
                    <a:pt x="6779" y="139376"/>
                  </a:lnTo>
                  <a:lnTo>
                    <a:pt x="25912" y="94017"/>
                  </a:lnTo>
                  <a:lnTo>
                    <a:pt x="55594" y="55594"/>
                  </a:lnTo>
                  <a:lnTo>
                    <a:pt x="94017" y="25912"/>
                  </a:lnTo>
                  <a:lnTo>
                    <a:pt x="139376" y="6779"/>
                  </a:lnTo>
                  <a:lnTo>
                    <a:pt x="189865" y="0"/>
                  </a:lnTo>
                  <a:lnTo>
                    <a:pt x="1425575" y="0"/>
                  </a:lnTo>
                  <a:lnTo>
                    <a:pt x="1476063" y="6779"/>
                  </a:lnTo>
                  <a:lnTo>
                    <a:pt x="1521422" y="25912"/>
                  </a:lnTo>
                  <a:lnTo>
                    <a:pt x="1559845" y="55594"/>
                  </a:lnTo>
                  <a:lnTo>
                    <a:pt x="1589527" y="94017"/>
                  </a:lnTo>
                  <a:lnTo>
                    <a:pt x="1608660" y="139376"/>
                  </a:lnTo>
                  <a:lnTo>
                    <a:pt x="1615440" y="189865"/>
                  </a:lnTo>
                  <a:lnTo>
                    <a:pt x="1615440" y="508190"/>
                  </a:lnTo>
                  <a:lnTo>
                    <a:pt x="1608660" y="558647"/>
                  </a:lnTo>
                  <a:lnTo>
                    <a:pt x="1589527" y="603987"/>
                  </a:lnTo>
                  <a:lnTo>
                    <a:pt x="1559845" y="642400"/>
                  </a:lnTo>
                  <a:lnTo>
                    <a:pt x="1521422" y="672078"/>
                  </a:lnTo>
                  <a:lnTo>
                    <a:pt x="1476063" y="691212"/>
                  </a:lnTo>
                  <a:lnTo>
                    <a:pt x="1425575" y="697992"/>
                  </a:lnTo>
                  <a:lnTo>
                    <a:pt x="189865" y="697992"/>
                  </a:lnTo>
                  <a:lnTo>
                    <a:pt x="139376" y="691212"/>
                  </a:lnTo>
                  <a:lnTo>
                    <a:pt x="94017" y="672078"/>
                  </a:lnTo>
                  <a:lnTo>
                    <a:pt x="55594" y="642400"/>
                  </a:lnTo>
                  <a:lnTo>
                    <a:pt x="25912" y="603987"/>
                  </a:lnTo>
                  <a:lnTo>
                    <a:pt x="6779" y="558647"/>
                  </a:lnTo>
                  <a:lnTo>
                    <a:pt x="0" y="508190"/>
                  </a:lnTo>
                  <a:lnTo>
                    <a:pt x="0" y="189865"/>
                  </a:lnTo>
                  <a:close/>
                </a:path>
              </a:pathLst>
            </a:custGeom>
            <a:ln w="25907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799323" y="5325617"/>
            <a:ext cx="113728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Complaint Doman-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Architectures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23484" y="3185922"/>
            <a:ext cx="1269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Understand</a:t>
            </a:r>
            <a:r>
              <a:rPr sz="1000" b="1" spc="-3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IoT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domain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46214" y="4183837"/>
            <a:ext cx="3022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S</a:t>
            </a:r>
            <a:r>
              <a:rPr sz="1000" b="1" spc="-5" dirty="0">
                <a:latin typeface="Calibri"/>
                <a:cs typeface="Calibri"/>
              </a:rPr>
              <a:t>te</a:t>
            </a:r>
            <a:r>
              <a:rPr sz="1000" b="1" spc="-10" dirty="0">
                <a:latin typeface="Calibri"/>
                <a:cs typeface="Calibri"/>
              </a:rPr>
              <a:t>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91906" y="3791458"/>
            <a:ext cx="387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G</a:t>
            </a:r>
            <a:r>
              <a:rPr sz="1000" b="1" dirty="0">
                <a:latin typeface="Calibri"/>
                <a:cs typeface="Calibri"/>
              </a:rPr>
              <a:t>u</a:t>
            </a:r>
            <a:r>
              <a:rPr sz="1000" b="1" spc="-10" dirty="0">
                <a:latin typeface="Calibri"/>
                <a:cs typeface="Calibri"/>
              </a:rPr>
              <a:t>i</a:t>
            </a:r>
            <a:r>
              <a:rPr sz="1000" b="1" spc="-5" dirty="0">
                <a:latin typeface="Calibri"/>
                <a:cs typeface="Calibri"/>
              </a:rPr>
              <a:t>des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51342" y="4701666"/>
            <a:ext cx="914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Guides</a:t>
            </a:r>
            <a:r>
              <a:rPr sz="1000" b="1" spc="-3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with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Best </a:t>
            </a:r>
            <a:r>
              <a:rPr sz="1000" b="1" spc="-21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Practices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4906" y="5534964"/>
            <a:ext cx="370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Define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02758" y="4876546"/>
            <a:ext cx="634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Extrapolate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16918" y="4148257"/>
            <a:ext cx="1624965" cy="572135"/>
            <a:chOff x="7616918" y="4148257"/>
            <a:chExt cx="1624965" cy="57213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6918" y="4148257"/>
              <a:ext cx="1624634" cy="57164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7159" y="4265675"/>
              <a:ext cx="1335024" cy="37338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602473" y="4142994"/>
            <a:ext cx="1519555" cy="457200"/>
          </a:xfrm>
          <a:prstGeom prst="rect">
            <a:avLst/>
          </a:prstGeom>
          <a:solidFill>
            <a:srgbClr val="BEBEBE"/>
          </a:solidFill>
          <a:ln w="25907">
            <a:solidFill>
              <a:srgbClr val="A6A6A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Times New Roman"/>
              <a:cs typeface="Times New Roman"/>
            </a:endParaRPr>
          </a:p>
          <a:p>
            <a:pPr marL="221615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Reference Model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386073" y="3346450"/>
            <a:ext cx="5032375" cy="2231390"/>
            <a:chOff x="3386073" y="3346450"/>
            <a:chExt cx="5032375" cy="2231390"/>
          </a:xfrm>
        </p:grpSpPr>
        <p:sp>
          <p:nvSpPr>
            <p:cNvPr id="41" name="object 41"/>
            <p:cNvSpPr/>
            <p:nvPr/>
          </p:nvSpPr>
          <p:spPr>
            <a:xfrm>
              <a:off x="3392423" y="3352800"/>
              <a:ext cx="4145279" cy="1705610"/>
            </a:xfrm>
            <a:custGeom>
              <a:avLst/>
              <a:gdLst/>
              <a:ahLst/>
              <a:cxnLst/>
              <a:rect l="l" t="t" r="r" b="b"/>
              <a:pathLst>
                <a:path w="4145279" h="1705610">
                  <a:moveTo>
                    <a:pt x="0" y="1705356"/>
                  </a:moveTo>
                  <a:lnTo>
                    <a:pt x="0" y="0"/>
                  </a:lnTo>
                  <a:lnTo>
                    <a:pt x="4145279" y="0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45508" y="4599431"/>
              <a:ext cx="3972560" cy="978535"/>
            </a:xfrm>
            <a:custGeom>
              <a:avLst/>
              <a:gdLst/>
              <a:ahLst/>
              <a:cxnLst/>
              <a:rect l="l" t="t" r="r" b="b"/>
              <a:pathLst>
                <a:path w="3972559" h="978535">
                  <a:moveTo>
                    <a:pt x="776097" y="926592"/>
                  </a:moveTo>
                  <a:lnTo>
                    <a:pt x="765200" y="920242"/>
                  </a:lnTo>
                  <a:lnTo>
                    <a:pt x="687451" y="874903"/>
                  </a:lnTo>
                  <a:lnTo>
                    <a:pt x="683641" y="875919"/>
                  </a:lnTo>
                  <a:lnTo>
                    <a:pt x="680085" y="882015"/>
                  </a:lnTo>
                  <a:lnTo>
                    <a:pt x="681101" y="885825"/>
                  </a:lnTo>
                  <a:lnTo>
                    <a:pt x="740079" y="920242"/>
                  </a:lnTo>
                  <a:lnTo>
                    <a:pt x="0" y="920242"/>
                  </a:lnTo>
                  <a:lnTo>
                    <a:pt x="0" y="932942"/>
                  </a:lnTo>
                  <a:lnTo>
                    <a:pt x="740079" y="932942"/>
                  </a:lnTo>
                  <a:lnTo>
                    <a:pt x="681101" y="967359"/>
                  </a:lnTo>
                  <a:lnTo>
                    <a:pt x="680085" y="971169"/>
                  </a:lnTo>
                  <a:lnTo>
                    <a:pt x="683641" y="977265"/>
                  </a:lnTo>
                  <a:lnTo>
                    <a:pt x="687451" y="978281"/>
                  </a:lnTo>
                  <a:lnTo>
                    <a:pt x="765200" y="932942"/>
                  </a:lnTo>
                  <a:lnTo>
                    <a:pt x="776097" y="926592"/>
                  </a:lnTo>
                  <a:close/>
                </a:path>
                <a:path w="3972559" h="978535">
                  <a:moveTo>
                    <a:pt x="1615313" y="212598"/>
                  </a:moveTo>
                  <a:lnTo>
                    <a:pt x="1613662" y="209550"/>
                  </a:lnTo>
                  <a:lnTo>
                    <a:pt x="1571713" y="135890"/>
                  </a:lnTo>
                  <a:lnTo>
                    <a:pt x="1564640" y="123444"/>
                  </a:lnTo>
                  <a:lnTo>
                    <a:pt x="1513713" y="208407"/>
                  </a:lnTo>
                  <a:lnTo>
                    <a:pt x="1511935" y="211455"/>
                  </a:lnTo>
                  <a:lnTo>
                    <a:pt x="1512951" y="215392"/>
                  </a:lnTo>
                  <a:lnTo>
                    <a:pt x="1515999" y="217170"/>
                  </a:lnTo>
                  <a:lnTo>
                    <a:pt x="1518920" y="218948"/>
                  </a:lnTo>
                  <a:lnTo>
                    <a:pt x="1522857" y="217932"/>
                  </a:lnTo>
                  <a:lnTo>
                    <a:pt x="1524635" y="215011"/>
                  </a:lnTo>
                  <a:lnTo>
                    <a:pt x="1557896" y="159486"/>
                  </a:lnTo>
                  <a:lnTo>
                    <a:pt x="1552702" y="620649"/>
                  </a:lnTo>
                  <a:lnTo>
                    <a:pt x="1565402" y="620776"/>
                  </a:lnTo>
                  <a:lnTo>
                    <a:pt x="1570596" y="159537"/>
                  </a:lnTo>
                  <a:lnTo>
                    <a:pt x="1602613" y="215900"/>
                  </a:lnTo>
                  <a:lnTo>
                    <a:pt x="1604391" y="218948"/>
                  </a:lnTo>
                  <a:lnTo>
                    <a:pt x="1608201" y="219964"/>
                  </a:lnTo>
                  <a:lnTo>
                    <a:pt x="1611249" y="218186"/>
                  </a:lnTo>
                  <a:lnTo>
                    <a:pt x="1614297" y="216535"/>
                  </a:lnTo>
                  <a:lnTo>
                    <a:pt x="1615313" y="212598"/>
                  </a:lnTo>
                  <a:close/>
                </a:path>
                <a:path w="3972559" h="978535">
                  <a:moveTo>
                    <a:pt x="3112897" y="897636"/>
                  </a:moveTo>
                  <a:lnTo>
                    <a:pt x="3102064" y="891413"/>
                  </a:lnTo>
                  <a:lnTo>
                    <a:pt x="3023870" y="846455"/>
                  </a:lnTo>
                  <a:lnTo>
                    <a:pt x="3020060" y="847598"/>
                  </a:lnTo>
                  <a:lnTo>
                    <a:pt x="3018282" y="850519"/>
                  </a:lnTo>
                  <a:lnTo>
                    <a:pt x="3016504" y="853567"/>
                  </a:lnTo>
                  <a:lnTo>
                    <a:pt x="3017520" y="857504"/>
                  </a:lnTo>
                  <a:lnTo>
                    <a:pt x="3076727" y="891565"/>
                  </a:lnTo>
                  <a:lnTo>
                    <a:pt x="2328672" y="896239"/>
                  </a:lnTo>
                  <a:lnTo>
                    <a:pt x="2328672" y="908939"/>
                  </a:lnTo>
                  <a:lnTo>
                    <a:pt x="3076752" y="904265"/>
                  </a:lnTo>
                  <a:lnTo>
                    <a:pt x="3018028" y="938911"/>
                  </a:lnTo>
                  <a:lnTo>
                    <a:pt x="3017012" y="942848"/>
                  </a:lnTo>
                  <a:lnTo>
                    <a:pt x="3018917" y="945896"/>
                  </a:lnTo>
                  <a:lnTo>
                    <a:pt x="3020695" y="948944"/>
                  </a:lnTo>
                  <a:lnTo>
                    <a:pt x="3024505" y="949833"/>
                  </a:lnTo>
                  <a:lnTo>
                    <a:pt x="3112897" y="897636"/>
                  </a:lnTo>
                  <a:close/>
                </a:path>
                <a:path w="3972559" h="978535">
                  <a:moveTo>
                    <a:pt x="3972433" y="460502"/>
                  </a:moveTo>
                  <a:lnTo>
                    <a:pt x="3971417" y="456692"/>
                  </a:lnTo>
                  <a:lnTo>
                    <a:pt x="3968369" y="454914"/>
                  </a:lnTo>
                  <a:lnTo>
                    <a:pt x="3965321" y="453263"/>
                  </a:lnTo>
                  <a:lnTo>
                    <a:pt x="3961384" y="454279"/>
                  </a:lnTo>
                  <a:lnTo>
                    <a:pt x="3959606" y="457327"/>
                  </a:lnTo>
                  <a:lnTo>
                    <a:pt x="3927513" y="513575"/>
                  </a:lnTo>
                  <a:lnTo>
                    <a:pt x="3923030" y="0"/>
                  </a:lnTo>
                  <a:lnTo>
                    <a:pt x="3910330" y="0"/>
                  </a:lnTo>
                  <a:lnTo>
                    <a:pt x="3914813" y="513575"/>
                  </a:lnTo>
                  <a:lnTo>
                    <a:pt x="3881755" y="457962"/>
                  </a:lnTo>
                  <a:lnTo>
                    <a:pt x="3879977" y="454914"/>
                  </a:lnTo>
                  <a:lnTo>
                    <a:pt x="3876040" y="454025"/>
                  </a:lnTo>
                  <a:lnTo>
                    <a:pt x="3872992" y="455803"/>
                  </a:lnTo>
                  <a:lnTo>
                    <a:pt x="3870071" y="457581"/>
                  </a:lnTo>
                  <a:lnTo>
                    <a:pt x="3869055" y="461518"/>
                  </a:lnTo>
                  <a:lnTo>
                    <a:pt x="3870833" y="464439"/>
                  </a:lnTo>
                  <a:lnTo>
                    <a:pt x="3921506" y="549656"/>
                  </a:lnTo>
                  <a:lnTo>
                    <a:pt x="3928681" y="537083"/>
                  </a:lnTo>
                  <a:lnTo>
                    <a:pt x="3970655" y="463550"/>
                  </a:lnTo>
                  <a:lnTo>
                    <a:pt x="3972433" y="460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642230" y="5569102"/>
            <a:ext cx="3708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Define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90944" y="3585971"/>
            <a:ext cx="1587500" cy="838200"/>
          </a:xfrm>
          <a:custGeom>
            <a:avLst/>
            <a:gdLst/>
            <a:ahLst/>
            <a:cxnLst/>
            <a:rect l="l" t="t" r="r" b="b"/>
            <a:pathLst>
              <a:path w="1587500" h="838200">
                <a:moveTo>
                  <a:pt x="776097" y="786384"/>
                </a:moveTo>
                <a:lnTo>
                  <a:pt x="765200" y="780034"/>
                </a:lnTo>
                <a:lnTo>
                  <a:pt x="687451" y="734695"/>
                </a:lnTo>
                <a:lnTo>
                  <a:pt x="683641" y="735711"/>
                </a:lnTo>
                <a:lnTo>
                  <a:pt x="680085" y="741807"/>
                </a:lnTo>
                <a:lnTo>
                  <a:pt x="681101" y="745617"/>
                </a:lnTo>
                <a:lnTo>
                  <a:pt x="740079" y="780034"/>
                </a:lnTo>
                <a:lnTo>
                  <a:pt x="0" y="780034"/>
                </a:lnTo>
                <a:lnTo>
                  <a:pt x="0" y="792734"/>
                </a:lnTo>
                <a:lnTo>
                  <a:pt x="740079" y="792734"/>
                </a:lnTo>
                <a:lnTo>
                  <a:pt x="681101" y="827151"/>
                </a:lnTo>
                <a:lnTo>
                  <a:pt x="680085" y="830961"/>
                </a:lnTo>
                <a:lnTo>
                  <a:pt x="683641" y="837057"/>
                </a:lnTo>
                <a:lnTo>
                  <a:pt x="687451" y="838073"/>
                </a:lnTo>
                <a:lnTo>
                  <a:pt x="765200" y="792734"/>
                </a:lnTo>
                <a:lnTo>
                  <a:pt x="776097" y="786384"/>
                </a:lnTo>
                <a:close/>
              </a:path>
              <a:path w="1587500" h="838200">
                <a:moveTo>
                  <a:pt x="1587373" y="460502"/>
                </a:moveTo>
                <a:lnTo>
                  <a:pt x="1586357" y="456692"/>
                </a:lnTo>
                <a:lnTo>
                  <a:pt x="1583309" y="454914"/>
                </a:lnTo>
                <a:lnTo>
                  <a:pt x="1580261" y="453263"/>
                </a:lnTo>
                <a:lnTo>
                  <a:pt x="1576324" y="454279"/>
                </a:lnTo>
                <a:lnTo>
                  <a:pt x="1574546" y="457327"/>
                </a:lnTo>
                <a:lnTo>
                  <a:pt x="1542453" y="513575"/>
                </a:lnTo>
                <a:lnTo>
                  <a:pt x="1537970" y="0"/>
                </a:lnTo>
                <a:lnTo>
                  <a:pt x="1525270" y="0"/>
                </a:lnTo>
                <a:lnTo>
                  <a:pt x="1529753" y="513575"/>
                </a:lnTo>
                <a:lnTo>
                  <a:pt x="1496695" y="457962"/>
                </a:lnTo>
                <a:lnTo>
                  <a:pt x="1494917" y="454914"/>
                </a:lnTo>
                <a:lnTo>
                  <a:pt x="1490980" y="454025"/>
                </a:lnTo>
                <a:lnTo>
                  <a:pt x="1487932" y="455803"/>
                </a:lnTo>
                <a:lnTo>
                  <a:pt x="1485011" y="457581"/>
                </a:lnTo>
                <a:lnTo>
                  <a:pt x="1483995" y="461518"/>
                </a:lnTo>
                <a:lnTo>
                  <a:pt x="1485773" y="464439"/>
                </a:lnTo>
                <a:lnTo>
                  <a:pt x="1536446" y="549656"/>
                </a:lnTo>
                <a:lnTo>
                  <a:pt x="1543621" y="537083"/>
                </a:lnTo>
                <a:lnTo>
                  <a:pt x="1585595" y="463550"/>
                </a:lnTo>
                <a:lnTo>
                  <a:pt x="1587373" y="460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769236" y="1656460"/>
            <a:ext cx="2101850" cy="996950"/>
            <a:chOff x="1769236" y="1656460"/>
            <a:chExt cx="2101850" cy="996950"/>
          </a:xfrm>
        </p:grpSpPr>
        <p:sp>
          <p:nvSpPr>
            <p:cNvPr id="46" name="object 46"/>
            <p:cNvSpPr/>
            <p:nvPr/>
          </p:nvSpPr>
          <p:spPr>
            <a:xfrm>
              <a:off x="1772411" y="1907285"/>
              <a:ext cx="1847850" cy="742950"/>
            </a:xfrm>
            <a:custGeom>
              <a:avLst/>
              <a:gdLst/>
              <a:ahLst/>
              <a:cxnLst/>
              <a:rect l="l" t="t" r="r" b="b"/>
              <a:pathLst>
                <a:path w="1847850" h="742950">
                  <a:moveTo>
                    <a:pt x="18478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847850" y="742950"/>
                  </a:lnTo>
                  <a:lnTo>
                    <a:pt x="18478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20261" y="1659635"/>
              <a:ext cx="247650" cy="990600"/>
            </a:xfrm>
            <a:custGeom>
              <a:avLst/>
              <a:gdLst/>
              <a:ahLst/>
              <a:cxnLst/>
              <a:rect l="l" t="t" r="r" b="b"/>
              <a:pathLst>
                <a:path w="247650" h="990600">
                  <a:moveTo>
                    <a:pt x="247650" y="0"/>
                  </a:moveTo>
                  <a:lnTo>
                    <a:pt x="0" y="247650"/>
                  </a:lnTo>
                  <a:lnTo>
                    <a:pt x="0" y="990600"/>
                  </a:lnTo>
                  <a:lnTo>
                    <a:pt x="247650" y="74295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72411" y="1659635"/>
              <a:ext cx="2095500" cy="247650"/>
            </a:xfrm>
            <a:custGeom>
              <a:avLst/>
              <a:gdLst/>
              <a:ahLst/>
              <a:cxnLst/>
              <a:rect l="l" t="t" r="r" b="b"/>
              <a:pathLst>
                <a:path w="2095500" h="247650">
                  <a:moveTo>
                    <a:pt x="2095500" y="0"/>
                  </a:moveTo>
                  <a:lnTo>
                    <a:pt x="247650" y="0"/>
                  </a:lnTo>
                  <a:lnTo>
                    <a:pt x="0" y="247650"/>
                  </a:lnTo>
                  <a:lnTo>
                    <a:pt x="1847850" y="247650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719A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772411" y="1659635"/>
              <a:ext cx="2095500" cy="990600"/>
            </a:xfrm>
            <a:custGeom>
              <a:avLst/>
              <a:gdLst/>
              <a:ahLst/>
              <a:cxnLst/>
              <a:rect l="l" t="t" r="r" b="b"/>
              <a:pathLst>
                <a:path w="2095500" h="990600">
                  <a:moveTo>
                    <a:pt x="0" y="247650"/>
                  </a:moveTo>
                  <a:lnTo>
                    <a:pt x="247650" y="0"/>
                  </a:lnTo>
                  <a:lnTo>
                    <a:pt x="2095500" y="0"/>
                  </a:lnTo>
                  <a:lnTo>
                    <a:pt x="2095500" y="742950"/>
                  </a:lnTo>
                  <a:lnTo>
                    <a:pt x="1847850" y="990600"/>
                  </a:lnTo>
                  <a:lnTo>
                    <a:pt x="0" y="990600"/>
                  </a:lnTo>
                  <a:lnTo>
                    <a:pt x="0" y="247650"/>
                  </a:lnTo>
                  <a:close/>
                </a:path>
                <a:path w="2095500" h="990600">
                  <a:moveTo>
                    <a:pt x="0" y="247650"/>
                  </a:moveTo>
                  <a:lnTo>
                    <a:pt x="1847850" y="247650"/>
                  </a:lnTo>
                  <a:lnTo>
                    <a:pt x="2095500" y="0"/>
                  </a:lnTo>
                </a:path>
                <a:path w="2095500" h="990600">
                  <a:moveTo>
                    <a:pt x="1847850" y="247650"/>
                  </a:moveTo>
                  <a:lnTo>
                    <a:pt x="1847850" y="990600"/>
                  </a:lnTo>
                </a:path>
              </a:pathLst>
            </a:custGeom>
            <a:ln w="6096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772411" y="2040382"/>
            <a:ext cx="18453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2565" marR="193675" indent="31242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806569" y="1656460"/>
            <a:ext cx="2101850" cy="996950"/>
            <a:chOff x="4806569" y="1656460"/>
            <a:chExt cx="2101850" cy="996950"/>
          </a:xfrm>
        </p:grpSpPr>
        <p:sp>
          <p:nvSpPr>
            <p:cNvPr id="52" name="object 52"/>
            <p:cNvSpPr/>
            <p:nvPr/>
          </p:nvSpPr>
          <p:spPr>
            <a:xfrm>
              <a:off x="4809744" y="1907285"/>
              <a:ext cx="1847850" cy="742950"/>
            </a:xfrm>
            <a:custGeom>
              <a:avLst/>
              <a:gdLst/>
              <a:ahLst/>
              <a:cxnLst/>
              <a:rect l="l" t="t" r="r" b="b"/>
              <a:pathLst>
                <a:path w="1847850" h="742950">
                  <a:moveTo>
                    <a:pt x="18478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847850" y="742950"/>
                  </a:lnTo>
                  <a:lnTo>
                    <a:pt x="18478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657594" y="1659635"/>
              <a:ext cx="247650" cy="990600"/>
            </a:xfrm>
            <a:custGeom>
              <a:avLst/>
              <a:gdLst/>
              <a:ahLst/>
              <a:cxnLst/>
              <a:rect l="l" t="t" r="r" b="b"/>
              <a:pathLst>
                <a:path w="247650" h="990600">
                  <a:moveTo>
                    <a:pt x="247650" y="0"/>
                  </a:moveTo>
                  <a:lnTo>
                    <a:pt x="0" y="247650"/>
                  </a:lnTo>
                  <a:lnTo>
                    <a:pt x="0" y="990600"/>
                  </a:lnTo>
                  <a:lnTo>
                    <a:pt x="247650" y="74295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809744" y="1659635"/>
              <a:ext cx="2095500" cy="247650"/>
            </a:xfrm>
            <a:custGeom>
              <a:avLst/>
              <a:gdLst/>
              <a:ahLst/>
              <a:cxnLst/>
              <a:rect l="l" t="t" r="r" b="b"/>
              <a:pathLst>
                <a:path w="2095500" h="247650">
                  <a:moveTo>
                    <a:pt x="2095500" y="0"/>
                  </a:moveTo>
                  <a:lnTo>
                    <a:pt x="247650" y="0"/>
                  </a:lnTo>
                  <a:lnTo>
                    <a:pt x="0" y="247650"/>
                  </a:lnTo>
                  <a:lnTo>
                    <a:pt x="1847850" y="247650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719A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809744" y="1659635"/>
              <a:ext cx="2095500" cy="990600"/>
            </a:xfrm>
            <a:custGeom>
              <a:avLst/>
              <a:gdLst/>
              <a:ahLst/>
              <a:cxnLst/>
              <a:rect l="l" t="t" r="r" b="b"/>
              <a:pathLst>
                <a:path w="2095500" h="990600">
                  <a:moveTo>
                    <a:pt x="0" y="247650"/>
                  </a:moveTo>
                  <a:lnTo>
                    <a:pt x="247650" y="0"/>
                  </a:lnTo>
                  <a:lnTo>
                    <a:pt x="2095500" y="0"/>
                  </a:lnTo>
                  <a:lnTo>
                    <a:pt x="2095500" y="742950"/>
                  </a:lnTo>
                  <a:lnTo>
                    <a:pt x="1847850" y="990600"/>
                  </a:lnTo>
                  <a:lnTo>
                    <a:pt x="0" y="990600"/>
                  </a:lnTo>
                  <a:lnTo>
                    <a:pt x="0" y="247650"/>
                  </a:lnTo>
                  <a:close/>
                </a:path>
                <a:path w="2095500" h="990600">
                  <a:moveTo>
                    <a:pt x="0" y="247650"/>
                  </a:moveTo>
                  <a:lnTo>
                    <a:pt x="1847850" y="247650"/>
                  </a:lnTo>
                  <a:lnTo>
                    <a:pt x="2095500" y="0"/>
                  </a:lnTo>
                </a:path>
                <a:path w="2095500" h="990600">
                  <a:moveTo>
                    <a:pt x="1847850" y="247650"/>
                  </a:moveTo>
                  <a:lnTo>
                    <a:pt x="1847850" y="990600"/>
                  </a:lnTo>
                </a:path>
              </a:pathLst>
            </a:custGeom>
            <a:ln w="6096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809744" y="2040382"/>
            <a:ext cx="18453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835" marR="192405" indent="407034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Independent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Model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836281" y="1656460"/>
            <a:ext cx="2101850" cy="996950"/>
            <a:chOff x="7836281" y="1656460"/>
            <a:chExt cx="2101850" cy="996950"/>
          </a:xfrm>
        </p:grpSpPr>
        <p:sp>
          <p:nvSpPr>
            <p:cNvPr id="58" name="object 58"/>
            <p:cNvSpPr/>
            <p:nvPr/>
          </p:nvSpPr>
          <p:spPr>
            <a:xfrm>
              <a:off x="7839456" y="1907285"/>
              <a:ext cx="1847850" cy="742950"/>
            </a:xfrm>
            <a:custGeom>
              <a:avLst/>
              <a:gdLst/>
              <a:ahLst/>
              <a:cxnLst/>
              <a:rect l="l" t="t" r="r" b="b"/>
              <a:pathLst>
                <a:path w="1847850" h="742950">
                  <a:moveTo>
                    <a:pt x="1847850" y="0"/>
                  </a:moveTo>
                  <a:lnTo>
                    <a:pt x="0" y="0"/>
                  </a:lnTo>
                  <a:lnTo>
                    <a:pt x="0" y="742950"/>
                  </a:lnTo>
                  <a:lnTo>
                    <a:pt x="1847850" y="742950"/>
                  </a:lnTo>
                  <a:lnTo>
                    <a:pt x="184785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87306" y="1659635"/>
              <a:ext cx="247650" cy="990600"/>
            </a:xfrm>
            <a:custGeom>
              <a:avLst/>
              <a:gdLst/>
              <a:ahLst/>
              <a:cxnLst/>
              <a:rect l="l" t="t" r="r" b="b"/>
              <a:pathLst>
                <a:path w="247650" h="990600">
                  <a:moveTo>
                    <a:pt x="247650" y="0"/>
                  </a:moveTo>
                  <a:lnTo>
                    <a:pt x="0" y="247650"/>
                  </a:lnTo>
                  <a:lnTo>
                    <a:pt x="0" y="990600"/>
                  </a:lnTo>
                  <a:lnTo>
                    <a:pt x="247650" y="742950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06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839456" y="1659635"/>
              <a:ext cx="2095500" cy="247650"/>
            </a:xfrm>
            <a:custGeom>
              <a:avLst/>
              <a:gdLst/>
              <a:ahLst/>
              <a:cxnLst/>
              <a:rect l="l" t="t" r="r" b="b"/>
              <a:pathLst>
                <a:path w="2095500" h="247650">
                  <a:moveTo>
                    <a:pt x="2095500" y="0"/>
                  </a:moveTo>
                  <a:lnTo>
                    <a:pt x="247650" y="0"/>
                  </a:lnTo>
                  <a:lnTo>
                    <a:pt x="0" y="247650"/>
                  </a:lnTo>
                  <a:lnTo>
                    <a:pt x="1847850" y="247650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719A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839456" y="1659635"/>
              <a:ext cx="2095500" cy="990600"/>
            </a:xfrm>
            <a:custGeom>
              <a:avLst/>
              <a:gdLst/>
              <a:ahLst/>
              <a:cxnLst/>
              <a:rect l="l" t="t" r="r" b="b"/>
              <a:pathLst>
                <a:path w="2095500" h="990600">
                  <a:moveTo>
                    <a:pt x="0" y="247650"/>
                  </a:moveTo>
                  <a:lnTo>
                    <a:pt x="247650" y="0"/>
                  </a:lnTo>
                  <a:lnTo>
                    <a:pt x="2095500" y="0"/>
                  </a:lnTo>
                  <a:lnTo>
                    <a:pt x="2095500" y="742950"/>
                  </a:lnTo>
                  <a:lnTo>
                    <a:pt x="1847850" y="990600"/>
                  </a:lnTo>
                  <a:lnTo>
                    <a:pt x="0" y="990600"/>
                  </a:lnTo>
                  <a:lnTo>
                    <a:pt x="0" y="247650"/>
                  </a:lnTo>
                  <a:close/>
                </a:path>
                <a:path w="2095500" h="990600">
                  <a:moveTo>
                    <a:pt x="0" y="247650"/>
                  </a:moveTo>
                  <a:lnTo>
                    <a:pt x="1847850" y="247650"/>
                  </a:lnTo>
                  <a:lnTo>
                    <a:pt x="2095500" y="0"/>
                  </a:lnTo>
                </a:path>
                <a:path w="2095500" h="990600">
                  <a:moveTo>
                    <a:pt x="1847850" y="247650"/>
                  </a:moveTo>
                  <a:lnTo>
                    <a:pt x="1847850" y="990600"/>
                  </a:lnTo>
                </a:path>
              </a:pathLst>
            </a:custGeom>
            <a:ln w="6096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839456" y="2040382"/>
            <a:ext cx="18453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5605" marR="383540" indent="214629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Spe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ific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848100" y="1431036"/>
            <a:ext cx="4048125" cy="1452880"/>
            <a:chOff x="3848100" y="1431036"/>
            <a:chExt cx="4048125" cy="1452880"/>
          </a:xfrm>
        </p:grpSpPr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8100" y="1991868"/>
              <a:ext cx="1037844" cy="37947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877055" y="2025395"/>
              <a:ext cx="923925" cy="257810"/>
            </a:xfrm>
            <a:custGeom>
              <a:avLst/>
              <a:gdLst/>
              <a:ahLst/>
              <a:cxnLst/>
              <a:rect l="l" t="t" r="r" b="b"/>
              <a:pathLst>
                <a:path w="923925" h="257810">
                  <a:moveTo>
                    <a:pt x="794766" y="0"/>
                  </a:moveTo>
                  <a:lnTo>
                    <a:pt x="794766" y="64388"/>
                  </a:lnTo>
                  <a:lnTo>
                    <a:pt x="0" y="64388"/>
                  </a:lnTo>
                  <a:lnTo>
                    <a:pt x="0" y="193166"/>
                  </a:lnTo>
                  <a:lnTo>
                    <a:pt x="794766" y="193166"/>
                  </a:lnTo>
                  <a:lnTo>
                    <a:pt x="794766" y="257555"/>
                  </a:lnTo>
                  <a:lnTo>
                    <a:pt x="923544" y="128777"/>
                  </a:lnTo>
                  <a:lnTo>
                    <a:pt x="79476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77055" y="2025395"/>
              <a:ext cx="923925" cy="257810"/>
            </a:xfrm>
            <a:custGeom>
              <a:avLst/>
              <a:gdLst/>
              <a:ahLst/>
              <a:cxnLst/>
              <a:rect l="l" t="t" r="r" b="b"/>
              <a:pathLst>
                <a:path w="923925" h="257810">
                  <a:moveTo>
                    <a:pt x="0" y="64388"/>
                  </a:moveTo>
                  <a:lnTo>
                    <a:pt x="794766" y="64388"/>
                  </a:lnTo>
                  <a:lnTo>
                    <a:pt x="794766" y="0"/>
                  </a:lnTo>
                  <a:lnTo>
                    <a:pt x="923544" y="128777"/>
                  </a:lnTo>
                  <a:lnTo>
                    <a:pt x="794766" y="257555"/>
                  </a:lnTo>
                  <a:lnTo>
                    <a:pt x="794766" y="193166"/>
                  </a:lnTo>
                  <a:lnTo>
                    <a:pt x="0" y="193166"/>
                  </a:lnTo>
                  <a:lnTo>
                    <a:pt x="0" y="64388"/>
                  </a:lnTo>
                  <a:close/>
                </a:path>
              </a:pathLst>
            </a:custGeom>
            <a:ln w="6095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8000" y="2001012"/>
              <a:ext cx="1037844" cy="37947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886955" y="2034540"/>
              <a:ext cx="923925" cy="257810"/>
            </a:xfrm>
            <a:custGeom>
              <a:avLst/>
              <a:gdLst/>
              <a:ahLst/>
              <a:cxnLst/>
              <a:rect l="l" t="t" r="r" b="b"/>
              <a:pathLst>
                <a:path w="923925" h="257810">
                  <a:moveTo>
                    <a:pt x="794766" y="0"/>
                  </a:moveTo>
                  <a:lnTo>
                    <a:pt x="794766" y="64388"/>
                  </a:lnTo>
                  <a:lnTo>
                    <a:pt x="0" y="64388"/>
                  </a:lnTo>
                  <a:lnTo>
                    <a:pt x="0" y="193167"/>
                  </a:lnTo>
                  <a:lnTo>
                    <a:pt x="794766" y="193167"/>
                  </a:lnTo>
                  <a:lnTo>
                    <a:pt x="794766" y="257556"/>
                  </a:lnTo>
                  <a:lnTo>
                    <a:pt x="923544" y="128777"/>
                  </a:lnTo>
                  <a:lnTo>
                    <a:pt x="79476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886955" y="2034540"/>
              <a:ext cx="923925" cy="257810"/>
            </a:xfrm>
            <a:custGeom>
              <a:avLst/>
              <a:gdLst/>
              <a:ahLst/>
              <a:cxnLst/>
              <a:rect l="l" t="t" r="r" b="b"/>
              <a:pathLst>
                <a:path w="923925" h="257810">
                  <a:moveTo>
                    <a:pt x="0" y="64388"/>
                  </a:moveTo>
                  <a:lnTo>
                    <a:pt x="794766" y="64388"/>
                  </a:lnTo>
                  <a:lnTo>
                    <a:pt x="794766" y="0"/>
                  </a:lnTo>
                  <a:lnTo>
                    <a:pt x="923544" y="128777"/>
                  </a:lnTo>
                  <a:lnTo>
                    <a:pt x="794766" y="257556"/>
                  </a:lnTo>
                  <a:lnTo>
                    <a:pt x="794766" y="193167"/>
                  </a:lnTo>
                  <a:lnTo>
                    <a:pt x="0" y="193167"/>
                  </a:lnTo>
                  <a:lnTo>
                    <a:pt x="0" y="64388"/>
                  </a:lnTo>
                  <a:close/>
                </a:path>
              </a:pathLst>
            </a:custGeom>
            <a:ln w="6096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01084" y="1431036"/>
              <a:ext cx="381000" cy="1452880"/>
            </a:xfrm>
            <a:custGeom>
              <a:avLst/>
              <a:gdLst/>
              <a:ahLst/>
              <a:cxnLst/>
              <a:rect l="l" t="t" r="r" b="b"/>
              <a:pathLst>
                <a:path w="381000" h="1452880">
                  <a:moveTo>
                    <a:pt x="190500" y="0"/>
                  </a:moveTo>
                  <a:lnTo>
                    <a:pt x="154315" y="13094"/>
                  </a:lnTo>
                  <a:lnTo>
                    <a:pt x="120416" y="50753"/>
                  </a:lnTo>
                  <a:lnTo>
                    <a:pt x="89443" y="110543"/>
                  </a:lnTo>
                  <a:lnTo>
                    <a:pt x="75253" y="147976"/>
                  </a:lnTo>
                  <a:lnTo>
                    <a:pt x="62036" y="190029"/>
                  </a:lnTo>
                  <a:lnTo>
                    <a:pt x="49869" y="236397"/>
                  </a:lnTo>
                  <a:lnTo>
                    <a:pt x="38835" y="286777"/>
                  </a:lnTo>
                  <a:lnTo>
                    <a:pt x="29012" y="340864"/>
                  </a:lnTo>
                  <a:lnTo>
                    <a:pt x="20480" y="398353"/>
                  </a:lnTo>
                  <a:lnTo>
                    <a:pt x="13321" y="458940"/>
                  </a:lnTo>
                  <a:lnTo>
                    <a:pt x="7613" y="522321"/>
                  </a:lnTo>
                  <a:lnTo>
                    <a:pt x="3436" y="588192"/>
                  </a:lnTo>
                  <a:lnTo>
                    <a:pt x="872" y="656248"/>
                  </a:lnTo>
                  <a:lnTo>
                    <a:pt x="0" y="726186"/>
                  </a:lnTo>
                  <a:lnTo>
                    <a:pt x="872" y="796123"/>
                  </a:lnTo>
                  <a:lnTo>
                    <a:pt x="3436" y="864179"/>
                  </a:lnTo>
                  <a:lnTo>
                    <a:pt x="7613" y="930050"/>
                  </a:lnTo>
                  <a:lnTo>
                    <a:pt x="13321" y="993431"/>
                  </a:lnTo>
                  <a:lnTo>
                    <a:pt x="20480" y="1054018"/>
                  </a:lnTo>
                  <a:lnTo>
                    <a:pt x="29012" y="1111507"/>
                  </a:lnTo>
                  <a:lnTo>
                    <a:pt x="38835" y="1165594"/>
                  </a:lnTo>
                  <a:lnTo>
                    <a:pt x="49869" y="1215974"/>
                  </a:lnTo>
                  <a:lnTo>
                    <a:pt x="62036" y="1262342"/>
                  </a:lnTo>
                  <a:lnTo>
                    <a:pt x="75253" y="1304395"/>
                  </a:lnTo>
                  <a:lnTo>
                    <a:pt x="89443" y="1341828"/>
                  </a:lnTo>
                  <a:lnTo>
                    <a:pt x="120416" y="1401618"/>
                  </a:lnTo>
                  <a:lnTo>
                    <a:pt x="154315" y="1439277"/>
                  </a:lnTo>
                  <a:lnTo>
                    <a:pt x="190500" y="1452372"/>
                  </a:lnTo>
                  <a:lnTo>
                    <a:pt x="208837" y="1449047"/>
                  </a:lnTo>
                  <a:lnTo>
                    <a:pt x="243959" y="1423366"/>
                  </a:lnTo>
                  <a:lnTo>
                    <a:pt x="276475" y="1374337"/>
                  </a:lnTo>
                  <a:lnTo>
                    <a:pt x="305746" y="1304395"/>
                  </a:lnTo>
                  <a:lnTo>
                    <a:pt x="318963" y="1262342"/>
                  </a:lnTo>
                  <a:lnTo>
                    <a:pt x="331130" y="1215974"/>
                  </a:lnTo>
                  <a:lnTo>
                    <a:pt x="342164" y="1165594"/>
                  </a:lnTo>
                  <a:lnTo>
                    <a:pt x="351987" y="1111507"/>
                  </a:lnTo>
                  <a:lnTo>
                    <a:pt x="360519" y="1054018"/>
                  </a:lnTo>
                  <a:lnTo>
                    <a:pt x="367678" y="993431"/>
                  </a:lnTo>
                  <a:lnTo>
                    <a:pt x="373386" y="930050"/>
                  </a:lnTo>
                  <a:lnTo>
                    <a:pt x="377563" y="864179"/>
                  </a:lnTo>
                  <a:lnTo>
                    <a:pt x="380127" y="796123"/>
                  </a:lnTo>
                  <a:lnTo>
                    <a:pt x="381000" y="726186"/>
                  </a:lnTo>
                  <a:lnTo>
                    <a:pt x="380127" y="656248"/>
                  </a:lnTo>
                  <a:lnTo>
                    <a:pt x="377563" y="588192"/>
                  </a:lnTo>
                  <a:lnTo>
                    <a:pt x="373386" y="522321"/>
                  </a:lnTo>
                  <a:lnTo>
                    <a:pt x="367678" y="458940"/>
                  </a:lnTo>
                  <a:lnTo>
                    <a:pt x="360519" y="398353"/>
                  </a:lnTo>
                  <a:lnTo>
                    <a:pt x="351987" y="340864"/>
                  </a:lnTo>
                  <a:lnTo>
                    <a:pt x="342164" y="286777"/>
                  </a:lnTo>
                  <a:lnTo>
                    <a:pt x="331130" y="236397"/>
                  </a:lnTo>
                  <a:lnTo>
                    <a:pt x="318963" y="190029"/>
                  </a:lnTo>
                  <a:lnTo>
                    <a:pt x="305746" y="147976"/>
                  </a:lnTo>
                  <a:lnTo>
                    <a:pt x="291556" y="110543"/>
                  </a:lnTo>
                  <a:lnTo>
                    <a:pt x="260583" y="50753"/>
                  </a:lnTo>
                  <a:lnTo>
                    <a:pt x="226684" y="13094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4204589" y="1733550"/>
            <a:ext cx="152400" cy="84581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5" dirty="0">
                <a:latin typeface="Calibri"/>
                <a:cs typeface="Calibri"/>
              </a:rPr>
              <a:t>Transformation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138416" y="1449324"/>
            <a:ext cx="381000" cy="1443355"/>
          </a:xfrm>
          <a:custGeom>
            <a:avLst/>
            <a:gdLst/>
            <a:ahLst/>
            <a:cxnLst/>
            <a:rect l="l" t="t" r="r" b="b"/>
            <a:pathLst>
              <a:path w="381000" h="1443355">
                <a:moveTo>
                  <a:pt x="190500" y="0"/>
                </a:moveTo>
                <a:lnTo>
                  <a:pt x="152123" y="14661"/>
                </a:lnTo>
                <a:lnTo>
                  <a:pt x="116371" y="56709"/>
                </a:lnTo>
                <a:lnTo>
                  <a:pt x="84013" y="123243"/>
                </a:lnTo>
                <a:lnTo>
                  <a:pt x="69346" y="164784"/>
                </a:lnTo>
                <a:lnTo>
                  <a:pt x="55816" y="211359"/>
                </a:lnTo>
                <a:lnTo>
                  <a:pt x="43518" y="262604"/>
                </a:lnTo>
                <a:lnTo>
                  <a:pt x="32548" y="318157"/>
                </a:lnTo>
                <a:lnTo>
                  <a:pt x="23003" y="377654"/>
                </a:lnTo>
                <a:lnTo>
                  <a:pt x="14978" y="440733"/>
                </a:lnTo>
                <a:lnTo>
                  <a:pt x="8569" y="507031"/>
                </a:lnTo>
                <a:lnTo>
                  <a:pt x="3872" y="576186"/>
                </a:lnTo>
                <a:lnTo>
                  <a:pt x="984" y="647834"/>
                </a:lnTo>
                <a:lnTo>
                  <a:pt x="0" y="721613"/>
                </a:lnTo>
                <a:lnTo>
                  <a:pt x="984" y="795393"/>
                </a:lnTo>
                <a:lnTo>
                  <a:pt x="3872" y="867041"/>
                </a:lnTo>
                <a:lnTo>
                  <a:pt x="8569" y="936196"/>
                </a:lnTo>
                <a:lnTo>
                  <a:pt x="14978" y="1002494"/>
                </a:lnTo>
                <a:lnTo>
                  <a:pt x="23003" y="1065573"/>
                </a:lnTo>
                <a:lnTo>
                  <a:pt x="32548" y="1125070"/>
                </a:lnTo>
                <a:lnTo>
                  <a:pt x="43518" y="1180623"/>
                </a:lnTo>
                <a:lnTo>
                  <a:pt x="55816" y="1231868"/>
                </a:lnTo>
                <a:lnTo>
                  <a:pt x="69346" y="1278443"/>
                </a:lnTo>
                <a:lnTo>
                  <a:pt x="84013" y="1319984"/>
                </a:lnTo>
                <a:lnTo>
                  <a:pt x="99720" y="1356130"/>
                </a:lnTo>
                <a:lnTo>
                  <a:pt x="133871" y="1410784"/>
                </a:lnTo>
                <a:lnTo>
                  <a:pt x="171031" y="1439502"/>
                </a:lnTo>
                <a:lnTo>
                  <a:pt x="190500" y="1443227"/>
                </a:lnTo>
                <a:lnTo>
                  <a:pt x="209968" y="1439502"/>
                </a:lnTo>
                <a:lnTo>
                  <a:pt x="247128" y="1410784"/>
                </a:lnTo>
                <a:lnTo>
                  <a:pt x="281279" y="1356130"/>
                </a:lnTo>
                <a:lnTo>
                  <a:pt x="296986" y="1319984"/>
                </a:lnTo>
                <a:lnTo>
                  <a:pt x="311653" y="1278443"/>
                </a:lnTo>
                <a:lnTo>
                  <a:pt x="325183" y="1231868"/>
                </a:lnTo>
                <a:lnTo>
                  <a:pt x="337481" y="1180623"/>
                </a:lnTo>
                <a:lnTo>
                  <a:pt x="348451" y="1125070"/>
                </a:lnTo>
                <a:lnTo>
                  <a:pt x="357996" y="1065573"/>
                </a:lnTo>
                <a:lnTo>
                  <a:pt x="366021" y="1002494"/>
                </a:lnTo>
                <a:lnTo>
                  <a:pt x="372430" y="936196"/>
                </a:lnTo>
                <a:lnTo>
                  <a:pt x="377127" y="867041"/>
                </a:lnTo>
                <a:lnTo>
                  <a:pt x="380015" y="795393"/>
                </a:lnTo>
                <a:lnTo>
                  <a:pt x="381000" y="721613"/>
                </a:lnTo>
                <a:lnTo>
                  <a:pt x="380015" y="647834"/>
                </a:lnTo>
                <a:lnTo>
                  <a:pt x="377127" y="576186"/>
                </a:lnTo>
                <a:lnTo>
                  <a:pt x="372430" y="507031"/>
                </a:lnTo>
                <a:lnTo>
                  <a:pt x="366021" y="440733"/>
                </a:lnTo>
                <a:lnTo>
                  <a:pt x="357996" y="377654"/>
                </a:lnTo>
                <a:lnTo>
                  <a:pt x="348451" y="318157"/>
                </a:lnTo>
                <a:lnTo>
                  <a:pt x="337481" y="262604"/>
                </a:lnTo>
                <a:lnTo>
                  <a:pt x="325183" y="211359"/>
                </a:lnTo>
                <a:lnTo>
                  <a:pt x="311653" y="164784"/>
                </a:lnTo>
                <a:lnTo>
                  <a:pt x="296986" y="123243"/>
                </a:lnTo>
                <a:lnTo>
                  <a:pt x="281279" y="87097"/>
                </a:lnTo>
                <a:lnTo>
                  <a:pt x="247128" y="32443"/>
                </a:lnTo>
                <a:lnTo>
                  <a:pt x="209968" y="3725"/>
                </a:lnTo>
                <a:lnTo>
                  <a:pt x="1905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243444" y="1748154"/>
            <a:ext cx="152400" cy="84581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5" dirty="0">
                <a:latin typeface="Calibri"/>
                <a:cs typeface="Calibri"/>
              </a:rPr>
              <a:t>Transformation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1650619" y="1350009"/>
            <a:ext cx="1951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Architectural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Reference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414131" y="1359789"/>
            <a:ext cx="104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Implementation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230495" y="1359789"/>
            <a:ext cx="14439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Calibri"/>
                <a:cs typeface="Calibri"/>
              </a:rPr>
              <a:t>Concrete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Architectural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24680" y="1243329"/>
            <a:ext cx="8362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Best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Practice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5783C04B-7FDC-7CED-7B90-A211E8491D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24719" y="3375136"/>
            <a:ext cx="4950223" cy="289564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73526" y="186055"/>
            <a:ext cx="43243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The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THING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5551" y="1104391"/>
            <a:ext cx="3248025" cy="3410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Calibri"/>
                <a:cs typeface="Calibri"/>
              </a:rPr>
              <a:t>Sensing: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5" dirty="0">
                <a:latin typeface="Calibri"/>
                <a:cs typeface="Calibri"/>
              </a:rPr>
              <a:t>Sensor/Transducer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Actuators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Calibri"/>
                <a:cs typeface="Calibri"/>
              </a:rPr>
              <a:t>Analog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Conditioning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ts val="2155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Digitization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9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Calibri"/>
                <a:cs typeface="Calibri"/>
              </a:rPr>
              <a:t>Computing: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Microprocessor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Microcontroller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Processor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Calibri"/>
                <a:cs typeface="Calibri"/>
              </a:rPr>
              <a:t>FPGA</a:t>
            </a:r>
            <a:endParaRPr sz="1800">
              <a:latin typeface="Calibri"/>
              <a:cs typeface="Calibri"/>
            </a:endParaRPr>
          </a:p>
          <a:p>
            <a:pPr marL="756285" lvl="1" indent="-287020">
              <a:lnSpc>
                <a:spcPts val="2155"/>
              </a:lnSpc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Calibri"/>
                <a:cs typeface="Calibri"/>
              </a:rPr>
              <a:t>Memory/Storage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9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Calibri"/>
                <a:cs typeface="Calibri"/>
              </a:rPr>
              <a:t>Communication: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751" y="4490084"/>
            <a:ext cx="183388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1800" spc="-20" dirty="0">
                <a:latin typeface="Calibri"/>
                <a:cs typeface="Calibri"/>
              </a:rPr>
              <a:t>Transceiver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BALUN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RF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Amplifier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Matching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–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Antenna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9528" y="914400"/>
            <a:ext cx="4454652" cy="24429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498971" y="4647310"/>
            <a:ext cx="120904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Mic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ol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449061" y="4437126"/>
            <a:ext cx="3312160" cy="1440180"/>
          </a:xfrm>
          <a:prstGeom prst="rect">
            <a:avLst/>
          </a:prstGeom>
          <a:solidFill>
            <a:srgbClr val="92D050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062990">
              <a:lnSpc>
                <a:spcPct val="100000"/>
              </a:lnSpc>
              <a:spcBef>
                <a:spcPts val="1235"/>
              </a:spcBef>
            </a:pP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Chip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3B612C4-0CD2-F426-7BBD-697AF3B9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38200" y="457200"/>
            <a:ext cx="7987665" cy="4615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165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00" spc="-5" dirty="0">
                <a:latin typeface="Tahoma"/>
                <a:cs typeface="Tahoma"/>
              </a:rPr>
              <a:t>THING</a:t>
            </a:r>
            <a:r>
              <a:rPr sz="2900" spc="5" dirty="0">
                <a:latin typeface="Tahoma"/>
                <a:cs typeface="Tahoma"/>
              </a:rPr>
              <a:t> </a:t>
            </a:r>
            <a:r>
              <a:rPr sz="2900" spc="-5" dirty="0">
                <a:latin typeface="Tahoma"/>
                <a:cs typeface="Tahoma"/>
              </a:rPr>
              <a:t>Architecture: Sensor</a:t>
            </a:r>
            <a:r>
              <a:rPr sz="2900" spc="5" dirty="0">
                <a:latin typeface="Tahoma"/>
                <a:cs typeface="Tahoma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endParaRPr sz="29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 dirty="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Provides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interface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sensors/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actuators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Interface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analog</a:t>
            </a:r>
            <a:endParaRPr sz="2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Simple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digital</a:t>
            </a:r>
            <a:endParaRPr sz="2800" dirty="0">
              <a:latin typeface="Calibri"/>
              <a:cs typeface="Calibri"/>
            </a:endParaRPr>
          </a:p>
          <a:p>
            <a:pPr marL="836930" lvl="1" indent="-367665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836930" algn="l"/>
                <a:tab pos="837565" algn="l"/>
              </a:tabLst>
            </a:pPr>
            <a:r>
              <a:rPr sz="2800" spc="-10" dirty="0">
                <a:latin typeface="Calibri"/>
                <a:cs typeface="Calibri"/>
              </a:rPr>
              <a:t>Conditioning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circuit</a:t>
            </a:r>
            <a:endParaRPr sz="2800" dirty="0">
              <a:latin typeface="Calibri"/>
              <a:cs typeface="Calibri"/>
            </a:endParaRPr>
          </a:p>
          <a:p>
            <a:pPr marL="836930" lvl="1" indent="-367665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836930" algn="l"/>
                <a:tab pos="837565" algn="l"/>
              </a:tabLst>
            </a:pPr>
            <a:r>
              <a:rPr sz="2800" spc="-15" dirty="0">
                <a:latin typeface="Calibri"/>
                <a:cs typeface="Calibri"/>
              </a:rPr>
              <a:t>Filter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design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corresponding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signal</a:t>
            </a:r>
            <a:endParaRPr sz="2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Any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other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interfacing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transducer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E763656-22BA-676F-DE2D-482CE61C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81200" y="319473"/>
            <a:ext cx="701357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dirty="0">
                <a:solidFill>
                  <a:schemeClr val="tx1"/>
                </a:solidFill>
              </a:rPr>
              <a:t>The</a:t>
            </a:r>
            <a:r>
              <a:rPr sz="2900" spc="-15" dirty="0">
                <a:solidFill>
                  <a:schemeClr val="tx1"/>
                </a:solidFill>
              </a:rPr>
              <a:t> </a:t>
            </a:r>
            <a:r>
              <a:rPr sz="2900" spc="-5" dirty="0">
                <a:solidFill>
                  <a:schemeClr val="tx1"/>
                </a:solidFill>
              </a:rPr>
              <a:t>THING</a:t>
            </a:r>
            <a:r>
              <a:rPr sz="2900" spc="15" dirty="0">
                <a:solidFill>
                  <a:schemeClr val="tx1"/>
                </a:solidFill>
              </a:rPr>
              <a:t> </a:t>
            </a:r>
            <a:r>
              <a:rPr sz="2900" spc="-5" dirty="0">
                <a:solidFill>
                  <a:schemeClr val="tx1"/>
                </a:solidFill>
              </a:rPr>
              <a:t>Architecture:</a:t>
            </a:r>
            <a:r>
              <a:rPr sz="2900" spc="5" dirty="0">
                <a:solidFill>
                  <a:schemeClr val="tx1"/>
                </a:solidFill>
              </a:rPr>
              <a:t> </a:t>
            </a:r>
            <a:r>
              <a:rPr sz="2900" spc="-5" dirty="0">
                <a:solidFill>
                  <a:schemeClr val="tx1"/>
                </a:solidFill>
              </a:rPr>
              <a:t>Processor</a:t>
            </a:r>
            <a:r>
              <a:rPr sz="2900" spc="15" dirty="0">
                <a:solidFill>
                  <a:schemeClr val="tx1"/>
                </a:solidFill>
              </a:rPr>
              <a:t> </a:t>
            </a:r>
            <a:r>
              <a:rPr sz="2900" spc="-5" dirty="0">
                <a:solidFill>
                  <a:schemeClr val="tx1"/>
                </a:solidFill>
              </a:rPr>
              <a:t>Module</a:t>
            </a:r>
            <a:endParaRPr sz="2900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1030738"/>
            <a:ext cx="8846185" cy="471487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3200" i="1" spc="-5" dirty="0">
                <a:latin typeface="Calibri"/>
                <a:cs typeface="Calibri"/>
              </a:rPr>
              <a:t>Basic</a:t>
            </a:r>
            <a:r>
              <a:rPr sz="3200" i="1" spc="20" dirty="0">
                <a:latin typeface="Calibri"/>
                <a:cs typeface="Calibri"/>
              </a:rPr>
              <a:t> </a:t>
            </a:r>
            <a:r>
              <a:rPr sz="3200" i="1" spc="-10" dirty="0">
                <a:latin typeface="Calibri"/>
                <a:cs typeface="Calibri"/>
              </a:rPr>
              <a:t>Requirements</a:t>
            </a:r>
            <a:r>
              <a:rPr sz="3200" i="1" dirty="0">
                <a:latin typeface="Calibri"/>
                <a:cs typeface="Calibri"/>
              </a:rPr>
              <a:t> </a:t>
            </a:r>
            <a:r>
              <a:rPr sz="3200" i="1" spc="-15" dirty="0">
                <a:latin typeface="Calibri"/>
                <a:cs typeface="Calibri"/>
              </a:rPr>
              <a:t>for</a:t>
            </a:r>
            <a:r>
              <a:rPr sz="3200" i="1" spc="-10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selection</a:t>
            </a:r>
            <a:r>
              <a:rPr sz="3200" i="1" spc="15" dirty="0">
                <a:latin typeface="Calibri"/>
                <a:cs typeface="Calibri"/>
              </a:rPr>
              <a:t> </a:t>
            </a:r>
            <a:r>
              <a:rPr sz="3200" i="1" dirty="0">
                <a:latin typeface="Calibri"/>
                <a:cs typeface="Calibri"/>
              </a:rPr>
              <a:t>of</a:t>
            </a:r>
            <a:r>
              <a:rPr sz="3200" i="1" spc="-5" dirty="0">
                <a:latin typeface="Calibri"/>
                <a:cs typeface="Calibri"/>
              </a:rPr>
              <a:t> the</a:t>
            </a:r>
            <a:r>
              <a:rPr sz="3200" i="1" spc="15" dirty="0">
                <a:latin typeface="Calibri"/>
                <a:cs typeface="Calibri"/>
              </a:rPr>
              <a:t> </a:t>
            </a:r>
            <a:r>
              <a:rPr sz="3200" i="1" spc="-5" dirty="0">
                <a:latin typeface="Calibri"/>
                <a:cs typeface="Calibri"/>
              </a:rPr>
              <a:t>processor-</a:t>
            </a:r>
            <a:endParaRPr sz="32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9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Low active </a:t>
            </a:r>
            <a:r>
              <a:rPr sz="2800" spc="-15" dirty="0">
                <a:latin typeface="Calibri"/>
                <a:cs typeface="Calibri"/>
              </a:rPr>
              <a:t>power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consumption</a:t>
            </a:r>
            <a:endParaRPr sz="2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40" dirty="0">
                <a:latin typeface="Calibri"/>
                <a:cs typeface="Calibri"/>
              </a:rPr>
              <a:t>Very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low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sleep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current</a:t>
            </a:r>
            <a:endParaRPr sz="2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Quick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wake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up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sleep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mode</a:t>
            </a:r>
            <a:endParaRPr sz="2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Memory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availability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requirements</a:t>
            </a:r>
            <a:endParaRPr sz="2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70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IO </a:t>
            </a:r>
            <a:r>
              <a:rPr sz="2800" spc="-10" dirty="0">
                <a:latin typeface="Calibri"/>
                <a:cs typeface="Calibri"/>
              </a:rPr>
              <a:t>capability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connecting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various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transducers</a:t>
            </a:r>
            <a:endParaRPr sz="28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75"/>
              </a:spcBef>
              <a:buFont typeface="Arial MT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Compatibility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radio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communication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protocol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Calibri"/>
                <a:cs typeface="Calibri"/>
              </a:rPr>
              <a:t>E.g..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-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ARM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Cortex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series,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MSP430,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Atmel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79F9455-4B08-4847-375A-8D4BBC05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713486" y="220827"/>
            <a:ext cx="10815955" cy="5700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spc="-65" dirty="0">
                <a:latin typeface="Tahoma"/>
                <a:cs typeface="Tahoma"/>
              </a:rPr>
              <a:t>IoT-</a:t>
            </a:r>
            <a:r>
              <a:rPr sz="3200" spc="-2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A</a:t>
            </a:r>
            <a:r>
              <a:rPr sz="3200" spc="-5" dirty="0">
                <a:latin typeface="Tahoma"/>
                <a:cs typeface="Tahoma"/>
              </a:rPr>
              <a:t> Brief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History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 dirty="0">
              <a:latin typeface="Tahoma"/>
              <a:cs typeface="Tahoma"/>
            </a:endParaRPr>
          </a:p>
          <a:p>
            <a:pPr marL="355600" marR="762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Actual </a:t>
            </a:r>
            <a:r>
              <a:rPr sz="3200" spc="5" dirty="0">
                <a:latin typeface="Calibri"/>
                <a:cs typeface="Calibri"/>
              </a:rPr>
              <a:t>idea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5" dirty="0">
                <a:latin typeface="Calibri"/>
                <a:cs typeface="Calibri"/>
              </a:rPr>
              <a:t>connected </a:t>
            </a:r>
            <a:r>
              <a:rPr sz="3200" spc="-5" dirty="0">
                <a:latin typeface="Calibri"/>
                <a:cs typeface="Calibri"/>
              </a:rPr>
              <a:t>devices had been </a:t>
            </a:r>
            <a:r>
              <a:rPr sz="3200" spc="-10" dirty="0">
                <a:latin typeface="Calibri"/>
                <a:cs typeface="Calibri"/>
              </a:rPr>
              <a:t>around </a:t>
            </a:r>
            <a:r>
              <a:rPr sz="3200" spc="-5" dirty="0">
                <a:latin typeface="Calibri"/>
                <a:cs typeface="Calibri"/>
              </a:rPr>
              <a:t>since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70s-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“embedded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internet”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“pervasive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computing”.</a:t>
            </a:r>
            <a:endParaRPr sz="3200" dirty="0">
              <a:latin typeface="Calibri"/>
              <a:cs typeface="Calibri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Actual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term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“Internet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of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Things”</a:t>
            </a:r>
            <a:r>
              <a:rPr sz="3200" b="1" spc="71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was</a:t>
            </a:r>
            <a:r>
              <a:rPr sz="3200" b="1" spc="140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coined</a:t>
            </a:r>
            <a:r>
              <a:rPr sz="3200" b="1" spc="7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by</a:t>
            </a:r>
            <a:r>
              <a:rPr sz="3200" b="1" spc="70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Kevin 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Ashton</a:t>
            </a:r>
            <a:r>
              <a:rPr sz="3200" b="1" spc="20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204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1999</a:t>
            </a:r>
            <a:r>
              <a:rPr sz="3200" b="1" spc="2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during</a:t>
            </a:r>
            <a:r>
              <a:rPr sz="3200" spc="2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his</a:t>
            </a:r>
            <a:r>
              <a:rPr sz="3200" spc="2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work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at</a:t>
            </a:r>
            <a:r>
              <a:rPr sz="3200" spc="204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Procter</a:t>
            </a:r>
            <a:r>
              <a:rPr sz="3200" spc="20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Gamble</a:t>
            </a:r>
            <a:r>
              <a:rPr sz="3200" spc="22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-working </a:t>
            </a:r>
            <a:r>
              <a:rPr sz="3200" spc="-7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 supply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chain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wanted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-20" dirty="0">
                <a:latin typeface="Calibri"/>
                <a:cs typeface="Calibri"/>
              </a:rPr>
              <a:t> attract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senior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management’s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attention</a:t>
            </a:r>
            <a:r>
              <a:rPr sz="3200" spc="3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to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 new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technology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called</a:t>
            </a:r>
            <a:r>
              <a:rPr sz="3200" spc="-15" dirty="0">
                <a:latin typeface="Calibri"/>
                <a:cs typeface="Calibri"/>
              </a:rPr>
              <a:t> RFID.</a:t>
            </a:r>
            <a:endParaRPr sz="32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Because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internet was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20" dirty="0">
                <a:latin typeface="Calibri"/>
                <a:cs typeface="Calibri"/>
              </a:rPr>
              <a:t>hottest </a:t>
            </a:r>
            <a:r>
              <a:rPr sz="3200" spc="-5" dirty="0">
                <a:latin typeface="Calibri"/>
                <a:cs typeface="Calibri"/>
              </a:rPr>
              <a:t>new </a:t>
            </a:r>
            <a:r>
              <a:rPr sz="3200" spc="-10" dirty="0">
                <a:latin typeface="Calibri"/>
                <a:cs typeface="Calibri"/>
              </a:rPr>
              <a:t>trend </a:t>
            </a:r>
            <a:r>
              <a:rPr sz="3200" dirty="0">
                <a:latin typeface="Calibri"/>
                <a:cs typeface="Calibri"/>
              </a:rPr>
              <a:t>in 1999 - </a:t>
            </a:r>
            <a:r>
              <a:rPr sz="3200" spc="5" dirty="0">
                <a:latin typeface="Calibri"/>
                <a:cs typeface="Calibri"/>
              </a:rPr>
              <a:t>he 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called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his </a:t>
            </a:r>
            <a:r>
              <a:rPr sz="3200" spc="-15" dirty="0">
                <a:latin typeface="Calibri"/>
                <a:cs typeface="Calibri"/>
              </a:rPr>
              <a:t>presentation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“Internet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45" dirty="0">
                <a:latin typeface="Calibri"/>
                <a:cs typeface="Calibri"/>
              </a:rPr>
              <a:t>Things”.</a:t>
            </a:r>
            <a:endParaRPr sz="3200" dirty="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IoT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did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not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get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widespread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attention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the </a:t>
            </a:r>
            <a:r>
              <a:rPr sz="3200" b="1" spc="-15" dirty="0">
                <a:latin typeface="Calibri"/>
                <a:cs typeface="Calibri"/>
              </a:rPr>
              <a:t>next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10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years.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1DA509C-3CEE-8C19-9FD1-16E04819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83455" y="222276"/>
            <a:ext cx="26492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65" dirty="0">
                <a:latin typeface="Tahoma"/>
                <a:cs typeface="Tahoma"/>
              </a:rPr>
              <a:t>Target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Devices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424813"/>
            <a:ext cx="4095115" cy="2007601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355600" algn="l"/>
                <a:tab pos="3382010" algn="l"/>
              </a:tabLst>
            </a:pPr>
            <a:r>
              <a:rPr sz="5400" dirty="0">
                <a:latin typeface="Calibri"/>
                <a:cs typeface="Calibri"/>
              </a:rPr>
              <a:t>INDU</a:t>
            </a:r>
            <a:r>
              <a:rPr sz="5400" spc="-5" dirty="0">
                <a:latin typeface="Calibri"/>
                <a:cs typeface="Calibri"/>
              </a:rPr>
              <a:t>S</a:t>
            </a:r>
            <a:r>
              <a:rPr sz="5400" dirty="0">
                <a:latin typeface="Calibri"/>
                <a:cs typeface="Calibri"/>
              </a:rPr>
              <a:t>-IoT	kit</a:t>
            </a:r>
          </a:p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 MT"/>
              <a:buChar char="•"/>
              <a:tabLst>
                <a:tab pos="355600" algn="l"/>
              </a:tabLst>
            </a:pPr>
            <a:r>
              <a:rPr sz="5400" dirty="0">
                <a:latin typeface="Calibri"/>
                <a:cs typeface="Calibri"/>
              </a:rPr>
              <a:t>Raspberry</a:t>
            </a:r>
            <a:r>
              <a:rPr sz="5400" spc="-5" dirty="0">
                <a:latin typeface="Calibri"/>
                <a:cs typeface="Calibri"/>
              </a:rPr>
              <a:t> </a:t>
            </a:r>
            <a:r>
              <a:rPr sz="5400" spc="-10" dirty="0">
                <a:latin typeface="Calibri"/>
                <a:cs typeface="Calibri"/>
              </a:rPr>
              <a:t>pi</a:t>
            </a:r>
            <a:endParaRPr sz="5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3AA755-4268-23F6-49AD-3F133044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13743" y="326141"/>
            <a:ext cx="2564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INDUS-IoT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Kit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88340" y="1079271"/>
            <a:ext cx="11044555" cy="49041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Microcontroller:</a:t>
            </a:r>
            <a:r>
              <a:rPr sz="2500" spc="-5" dirty="0">
                <a:latin typeface="Calibri"/>
                <a:cs typeface="Calibri"/>
              </a:rPr>
              <a:t> ARM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Cortex-M4F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based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Microcontroller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clocked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up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to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170</a:t>
            </a:r>
            <a:r>
              <a:rPr sz="2500" spc="-5" dirty="0">
                <a:latin typeface="Calibri"/>
                <a:cs typeface="Calibri"/>
              </a:rPr>
              <a:t> MHz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Inbuilt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MCU</a:t>
            </a:r>
            <a:r>
              <a:rPr sz="2500" dirty="0">
                <a:latin typeface="Calibri"/>
                <a:cs typeface="Calibri"/>
              </a:rPr>
              <a:t> Memory: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32 </a:t>
            </a:r>
            <a:r>
              <a:rPr sz="2500" spc="-5" dirty="0">
                <a:latin typeface="Calibri"/>
                <a:cs typeface="Calibri"/>
              </a:rPr>
              <a:t>KB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SRAM,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128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KB Flash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External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onboard </a:t>
            </a:r>
            <a:r>
              <a:rPr sz="2500" dirty="0">
                <a:latin typeface="Calibri"/>
                <a:cs typeface="Calibri"/>
              </a:rPr>
              <a:t>Memory: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32Kbit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EEPROM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(SPI)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5" dirty="0">
                <a:latin typeface="Calibri"/>
                <a:cs typeface="Calibri"/>
              </a:rPr>
              <a:t>Dedicated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on </a:t>
            </a:r>
            <a:r>
              <a:rPr sz="2500" spc="-15" dirty="0">
                <a:latin typeface="Calibri"/>
                <a:cs typeface="Calibri"/>
              </a:rPr>
              <a:t>board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SWD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hardware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debugger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(USB-SWD)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Communication</a:t>
            </a:r>
            <a:r>
              <a:rPr sz="2500" spc="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Ports: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USB </a:t>
            </a:r>
            <a:r>
              <a:rPr sz="2500" spc="-10" dirty="0">
                <a:latin typeface="Calibri"/>
                <a:cs typeface="Calibri"/>
              </a:rPr>
              <a:t>(Device),SPI,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USART/UART,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I2C,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CAN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Analog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Ports: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ADCs,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DACs,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Comparators</a:t>
            </a:r>
            <a:endParaRPr sz="2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0" dirty="0">
                <a:latin typeface="Calibri"/>
                <a:cs typeface="Calibri"/>
              </a:rPr>
              <a:t>Two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headers</a:t>
            </a:r>
            <a:r>
              <a:rPr sz="2500" spc="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with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pin-outs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 :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SPI,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55" dirty="0">
                <a:latin typeface="Calibri"/>
                <a:cs typeface="Calibri"/>
              </a:rPr>
              <a:t>USART/UART,</a:t>
            </a:r>
            <a:r>
              <a:rPr sz="2500" spc="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I2C,</a:t>
            </a:r>
            <a:r>
              <a:rPr sz="2500" spc="2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CAN,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GPIO,</a:t>
            </a:r>
            <a:r>
              <a:rPr sz="2500" spc="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ADC,</a:t>
            </a:r>
            <a:r>
              <a:rPr sz="2500" spc="1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Comparator</a:t>
            </a:r>
            <a:endParaRPr sz="25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On</a:t>
            </a:r>
            <a:r>
              <a:rPr sz="2500" spc="365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board</a:t>
            </a:r>
            <a:r>
              <a:rPr sz="2500" spc="38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Wireless</a:t>
            </a:r>
            <a:r>
              <a:rPr sz="2500" spc="37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RF</a:t>
            </a:r>
            <a:r>
              <a:rPr sz="2500" spc="38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Connectivity:</a:t>
            </a:r>
            <a:r>
              <a:rPr sz="2500" spc="38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WLAN</a:t>
            </a:r>
            <a:r>
              <a:rPr sz="2500" spc="38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(Wi-Fi)</a:t>
            </a:r>
            <a:r>
              <a:rPr sz="2500" spc="37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39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Bluetooth/Bluetooth</a:t>
            </a:r>
            <a:r>
              <a:rPr sz="2500" spc="38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Low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Energy</a:t>
            </a:r>
            <a:endParaRPr sz="2500">
              <a:latin typeface="Calibri"/>
              <a:cs typeface="Calibri"/>
            </a:endParaRPr>
          </a:p>
          <a:p>
            <a:pPr marL="355600" marR="5715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On</a:t>
            </a:r>
            <a:r>
              <a:rPr sz="2500" spc="120" dirty="0">
                <a:latin typeface="Calibri"/>
                <a:cs typeface="Calibri"/>
              </a:rPr>
              <a:t> </a:t>
            </a:r>
            <a:r>
              <a:rPr sz="2500" spc="-15" dirty="0">
                <a:latin typeface="Calibri"/>
                <a:cs typeface="Calibri"/>
              </a:rPr>
              <a:t>board</a:t>
            </a:r>
            <a:r>
              <a:rPr sz="2500" spc="1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Optical</a:t>
            </a:r>
            <a:r>
              <a:rPr sz="2500" spc="1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Connectivity:</a:t>
            </a:r>
            <a:r>
              <a:rPr sz="2500" spc="1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Modulated</a:t>
            </a:r>
            <a:r>
              <a:rPr sz="2500" spc="12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IR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Transmitter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and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Receiver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-25" dirty="0">
                <a:latin typeface="Calibri"/>
                <a:cs typeface="Calibri"/>
              </a:rPr>
              <a:t>for</a:t>
            </a:r>
            <a:r>
              <a:rPr sz="2500" spc="130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remote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control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A12C433-F9F5-C8BF-6BA3-976C388D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7841" y="222276"/>
            <a:ext cx="25641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INDUS-IoT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Kit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1793748"/>
            <a:ext cx="202691" cy="2316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2189988"/>
            <a:ext cx="202691" cy="231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2586227"/>
            <a:ext cx="202691" cy="231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2982467"/>
            <a:ext cx="202691" cy="2316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3378708"/>
            <a:ext cx="202691" cy="2316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3774947"/>
            <a:ext cx="202691" cy="2316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4171188"/>
            <a:ext cx="202691" cy="2316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4567428"/>
            <a:ext cx="202691" cy="2316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4963667"/>
            <a:ext cx="202691" cy="23164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88340" y="1221689"/>
            <a:ext cx="7218680" cy="4448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libri"/>
                <a:cs typeface="Calibri"/>
              </a:rPr>
              <a:t>On-board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Sensors:</a:t>
            </a:r>
            <a:endParaRPr sz="3000">
              <a:latin typeface="Calibri"/>
              <a:cs typeface="Calibri"/>
            </a:endParaRPr>
          </a:p>
          <a:p>
            <a:pPr marL="756285" marR="2172970">
              <a:lnSpc>
                <a:spcPct val="100000"/>
              </a:lnSpc>
              <a:spcBef>
                <a:spcPts val="20"/>
              </a:spcBef>
            </a:pPr>
            <a:r>
              <a:rPr sz="2600" dirty="0">
                <a:latin typeface="Calibri"/>
                <a:cs typeface="Calibri"/>
              </a:rPr>
              <a:t>3Axis </a:t>
            </a:r>
            <a:r>
              <a:rPr sz="2600" spc="-10" dirty="0">
                <a:latin typeface="Calibri"/>
                <a:cs typeface="Calibri"/>
              </a:rPr>
              <a:t>Digital Accelerometer 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Digital </a:t>
            </a:r>
            <a:r>
              <a:rPr sz="2600" spc="-30" dirty="0">
                <a:latin typeface="Calibri"/>
                <a:cs typeface="Calibri"/>
              </a:rPr>
              <a:t>Temperature </a:t>
            </a:r>
            <a:r>
              <a:rPr sz="2600" spc="-5" dirty="0">
                <a:latin typeface="Calibri"/>
                <a:cs typeface="Calibri"/>
              </a:rPr>
              <a:t>Sensor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Digital Relative </a:t>
            </a:r>
            <a:r>
              <a:rPr sz="2600" spc="-5" dirty="0">
                <a:latin typeface="Calibri"/>
                <a:cs typeface="Calibri"/>
              </a:rPr>
              <a:t>Humidity Sensor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Digital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Light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Intensity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Sensor</a:t>
            </a:r>
            <a:endParaRPr sz="2600">
              <a:latin typeface="Calibri"/>
              <a:cs typeface="Calibri"/>
            </a:endParaRPr>
          </a:p>
          <a:p>
            <a:pPr marL="756285" marR="5080">
              <a:lnSpc>
                <a:spcPct val="100000"/>
              </a:lnSpc>
            </a:pPr>
            <a:r>
              <a:rPr sz="2600" spc="5" dirty="0">
                <a:latin typeface="Calibri"/>
                <a:cs typeface="Calibri"/>
              </a:rPr>
              <a:t>MEMS </a:t>
            </a:r>
            <a:r>
              <a:rPr sz="2600" spc="-5" dirty="0">
                <a:latin typeface="Calibri"/>
                <a:cs typeface="Calibri"/>
              </a:rPr>
              <a:t>based quasi-digital Microphone </a:t>
            </a:r>
            <a:r>
              <a:rPr sz="2600" dirty="0">
                <a:latin typeface="Calibri"/>
                <a:cs typeface="Calibri"/>
              </a:rPr>
              <a:t>(PDM)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Analog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Temperature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Sensor with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30" dirty="0">
                <a:latin typeface="Calibri"/>
                <a:cs typeface="Calibri"/>
              </a:rPr>
              <a:t>Voltage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output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Potentiometer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dirty="0">
                <a:latin typeface="Calibri"/>
                <a:cs typeface="Calibri"/>
              </a:rPr>
              <a:t>analog ADC input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Piezoelectric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Buzzer</a:t>
            </a:r>
            <a:endParaRPr sz="2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600" dirty="0">
                <a:latin typeface="Calibri"/>
                <a:cs typeface="Calibri"/>
              </a:rPr>
              <a:t>2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indicators</a:t>
            </a:r>
            <a:endParaRPr sz="2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600" dirty="0">
                <a:latin typeface="Calibri"/>
                <a:cs typeface="Calibri"/>
              </a:rPr>
              <a:t>2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Push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button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switches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7" y="5359908"/>
            <a:ext cx="202691" cy="23164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2F96EFFF-FBE1-8AE2-31C8-AEE21ED5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340" y="1609471"/>
            <a:ext cx="5252720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86479" algn="l"/>
              </a:tabLst>
            </a:pPr>
            <a:r>
              <a:rPr sz="3000" dirty="0">
                <a:latin typeface="Calibri"/>
                <a:cs typeface="Calibri"/>
              </a:rPr>
              <a:t>Raspberry </a:t>
            </a:r>
            <a:r>
              <a:rPr sz="3000" spc="-5" dirty="0">
                <a:latin typeface="Calibri"/>
                <a:cs typeface="Calibri"/>
              </a:rPr>
              <a:t>Pi is </a:t>
            </a:r>
            <a:r>
              <a:rPr sz="3000" dirty="0">
                <a:latin typeface="Calibri"/>
                <a:cs typeface="Calibri"/>
              </a:rPr>
              <a:t>a </a:t>
            </a:r>
            <a:r>
              <a:rPr sz="3000" spc="-5" dirty="0">
                <a:latin typeface="Calibri"/>
                <a:cs typeface="Calibri"/>
              </a:rPr>
              <a:t>series </a:t>
            </a:r>
            <a:r>
              <a:rPr sz="3000" dirty="0">
                <a:latin typeface="Calibri"/>
                <a:cs typeface="Calibri"/>
              </a:rPr>
              <a:t>of </a:t>
            </a:r>
            <a:r>
              <a:rPr sz="3000" spc="-5" dirty="0">
                <a:latin typeface="Calibri"/>
                <a:cs typeface="Calibri"/>
              </a:rPr>
              <a:t>small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singl</a:t>
            </a:r>
            <a:r>
              <a:rPr sz="3000" spc="-10" dirty="0">
                <a:latin typeface="Calibri"/>
                <a:cs typeface="Calibri"/>
              </a:rPr>
              <a:t>e</a:t>
            </a:r>
            <a:r>
              <a:rPr sz="3000" spc="5" dirty="0">
                <a:latin typeface="Calibri"/>
                <a:cs typeface="Calibri"/>
              </a:rPr>
              <a:t>-</a:t>
            </a:r>
            <a:r>
              <a:rPr sz="3000" spc="-5" dirty="0">
                <a:latin typeface="Calibri"/>
                <a:cs typeface="Calibri"/>
              </a:rPr>
              <a:t>boa</a:t>
            </a:r>
            <a:r>
              <a:rPr sz="3000" spc="-4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d	</a:t>
            </a:r>
            <a:r>
              <a:rPr sz="3000" spc="-35" dirty="0">
                <a:latin typeface="Calibri"/>
                <a:cs typeface="Calibri"/>
              </a:rPr>
              <a:t>c</a:t>
            </a:r>
            <a:r>
              <a:rPr sz="3000" spc="-5" dirty="0">
                <a:latin typeface="Calibri"/>
                <a:cs typeface="Calibri"/>
              </a:rPr>
              <a:t>ompu</a:t>
            </a:r>
            <a:r>
              <a:rPr sz="3000" spc="-35" dirty="0">
                <a:latin typeface="Calibri"/>
                <a:cs typeface="Calibri"/>
              </a:rPr>
              <a:t>t</a:t>
            </a:r>
            <a:r>
              <a:rPr sz="3000" dirty="0">
                <a:latin typeface="Calibri"/>
                <a:cs typeface="Calibri"/>
              </a:rPr>
              <a:t>e</a:t>
            </a:r>
            <a:r>
              <a:rPr sz="3000" spc="-60" dirty="0">
                <a:latin typeface="Calibri"/>
                <a:cs typeface="Calibri"/>
              </a:rPr>
              <a:t>r</a:t>
            </a:r>
            <a:r>
              <a:rPr sz="3000" dirty="0">
                <a:latin typeface="Calibri"/>
                <a:cs typeface="Calibri"/>
              </a:rPr>
              <a:t>s  </a:t>
            </a:r>
            <a:r>
              <a:rPr sz="3000" spc="-10" dirty="0">
                <a:latin typeface="Calibri"/>
                <a:cs typeface="Calibri"/>
              </a:rPr>
              <a:t>developed by </a:t>
            </a:r>
            <a:r>
              <a:rPr sz="3000" dirty="0">
                <a:latin typeface="Calibri"/>
                <a:cs typeface="Calibri"/>
              </a:rPr>
              <a:t>the Raspberry </a:t>
            </a:r>
            <a:r>
              <a:rPr sz="3000" spc="-5" dirty="0">
                <a:latin typeface="Calibri"/>
                <a:cs typeface="Calibri"/>
              </a:rPr>
              <a:t>Pi 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Foundation </a:t>
            </a:r>
            <a:r>
              <a:rPr sz="3000" spc="-5" dirty="0">
                <a:latin typeface="Calibri"/>
                <a:cs typeface="Calibri"/>
              </a:rPr>
              <a:t>in association </a:t>
            </a:r>
            <a:r>
              <a:rPr sz="3000" dirty="0">
                <a:latin typeface="Calibri"/>
                <a:cs typeface="Calibri"/>
              </a:rPr>
              <a:t>with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Broadcom.</a:t>
            </a:r>
            <a:endParaRPr sz="3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It </a:t>
            </a:r>
            <a:r>
              <a:rPr sz="3000" spc="-5" dirty="0">
                <a:latin typeface="Calibri"/>
                <a:cs typeface="Calibri"/>
              </a:rPr>
              <a:t>is </a:t>
            </a:r>
            <a:r>
              <a:rPr sz="3000" spc="-10" dirty="0">
                <a:latin typeface="Calibri"/>
                <a:cs typeface="Calibri"/>
              </a:rPr>
              <a:t>now </a:t>
            </a:r>
            <a:r>
              <a:rPr sz="3000" spc="-5" dirty="0">
                <a:latin typeface="Calibri"/>
                <a:cs typeface="Calibri"/>
              </a:rPr>
              <a:t>widely used in </a:t>
            </a:r>
            <a:r>
              <a:rPr sz="3000" spc="-15" dirty="0">
                <a:latin typeface="Calibri"/>
                <a:cs typeface="Calibri"/>
              </a:rPr>
              <a:t>many </a:t>
            </a:r>
            <a:r>
              <a:rPr sz="3000" spc="-10" dirty="0">
                <a:latin typeface="Calibri"/>
                <a:cs typeface="Calibri"/>
              </a:rPr>
              <a:t> areas,</a:t>
            </a:r>
            <a:r>
              <a:rPr sz="3000" spc="-5" dirty="0">
                <a:latin typeface="Calibri"/>
                <a:cs typeface="Calibri"/>
              </a:rPr>
              <a:t> such</a:t>
            </a:r>
            <a:r>
              <a:rPr sz="3000" dirty="0">
                <a:latin typeface="Calibri"/>
                <a:cs typeface="Calibri"/>
              </a:rPr>
              <a:t> as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for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weather 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monitoring, </a:t>
            </a:r>
            <a:r>
              <a:rPr sz="3000" spc="-10" dirty="0">
                <a:latin typeface="Calibri"/>
                <a:cs typeface="Calibri"/>
              </a:rPr>
              <a:t>because </a:t>
            </a:r>
            <a:r>
              <a:rPr sz="3000" dirty="0">
                <a:latin typeface="Calibri"/>
                <a:cs typeface="Calibri"/>
              </a:rPr>
              <a:t>of </a:t>
            </a:r>
            <a:r>
              <a:rPr sz="3000" spc="-10" dirty="0">
                <a:latin typeface="Calibri"/>
                <a:cs typeface="Calibri"/>
              </a:rPr>
              <a:t>its low 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cost </a:t>
            </a:r>
            <a:r>
              <a:rPr sz="3000" dirty="0">
                <a:latin typeface="Calibri"/>
                <a:cs typeface="Calibri"/>
              </a:rPr>
              <a:t>and</a:t>
            </a:r>
            <a:r>
              <a:rPr sz="3000" spc="-5" dirty="0">
                <a:latin typeface="Calibri"/>
                <a:cs typeface="Calibri"/>
              </a:rPr>
              <a:t> high </a:t>
            </a:r>
            <a:r>
              <a:rPr sz="3000" spc="-25" dirty="0">
                <a:latin typeface="Calibri"/>
                <a:cs typeface="Calibri"/>
              </a:rPr>
              <a:t>portability.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82641" y="214581"/>
            <a:ext cx="34448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Raspberry</a:t>
            </a:r>
            <a:r>
              <a:rPr spc="-7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Pi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Board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9941" y="1420657"/>
            <a:ext cx="2067241" cy="20970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8859" y="3567718"/>
            <a:ext cx="3633465" cy="209638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BC3734-8728-5CE5-56A3-1D3831B1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1958" y="203353"/>
            <a:ext cx="45383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Network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81327" y="1046988"/>
            <a:ext cx="8981440" cy="5092065"/>
            <a:chOff x="1481327" y="1046988"/>
            <a:chExt cx="8981440" cy="5092065"/>
          </a:xfrm>
        </p:grpSpPr>
        <p:sp>
          <p:nvSpPr>
            <p:cNvPr id="5" name="object 5"/>
            <p:cNvSpPr/>
            <p:nvPr/>
          </p:nvSpPr>
          <p:spPr>
            <a:xfrm>
              <a:off x="2089404" y="4573523"/>
              <a:ext cx="1949450" cy="1292860"/>
            </a:xfrm>
            <a:custGeom>
              <a:avLst/>
              <a:gdLst/>
              <a:ahLst/>
              <a:cxnLst/>
              <a:rect l="l" t="t" r="r" b="b"/>
              <a:pathLst>
                <a:path w="1949450" h="1292860">
                  <a:moveTo>
                    <a:pt x="974597" y="0"/>
                  </a:moveTo>
                  <a:lnTo>
                    <a:pt x="917335" y="1096"/>
                  </a:lnTo>
                  <a:lnTo>
                    <a:pt x="860944" y="4347"/>
                  </a:lnTo>
                  <a:lnTo>
                    <a:pt x="805515" y="9690"/>
                  </a:lnTo>
                  <a:lnTo>
                    <a:pt x="751140" y="17066"/>
                  </a:lnTo>
                  <a:lnTo>
                    <a:pt x="697911" y="26413"/>
                  </a:lnTo>
                  <a:lnTo>
                    <a:pt x="645918" y="37671"/>
                  </a:lnTo>
                  <a:lnTo>
                    <a:pt x="595252" y="50780"/>
                  </a:lnTo>
                  <a:lnTo>
                    <a:pt x="546007" y="65678"/>
                  </a:lnTo>
                  <a:lnTo>
                    <a:pt x="498272" y="82306"/>
                  </a:lnTo>
                  <a:lnTo>
                    <a:pt x="452140" y="100602"/>
                  </a:lnTo>
                  <a:lnTo>
                    <a:pt x="407702" y="120506"/>
                  </a:lnTo>
                  <a:lnTo>
                    <a:pt x="365049" y="141958"/>
                  </a:lnTo>
                  <a:lnTo>
                    <a:pt x="324272" y="164897"/>
                  </a:lnTo>
                  <a:lnTo>
                    <a:pt x="285464" y="189261"/>
                  </a:lnTo>
                  <a:lnTo>
                    <a:pt x="248715" y="214991"/>
                  </a:lnTo>
                  <a:lnTo>
                    <a:pt x="214117" y="242027"/>
                  </a:lnTo>
                  <a:lnTo>
                    <a:pt x="181762" y="270306"/>
                  </a:lnTo>
                  <a:lnTo>
                    <a:pt x="151740" y="299770"/>
                  </a:lnTo>
                  <a:lnTo>
                    <a:pt x="124144" y="330356"/>
                  </a:lnTo>
                  <a:lnTo>
                    <a:pt x="99064" y="362005"/>
                  </a:lnTo>
                  <a:lnTo>
                    <a:pt x="76592" y="394656"/>
                  </a:lnTo>
                  <a:lnTo>
                    <a:pt x="56820" y="428248"/>
                  </a:lnTo>
                  <a:lnTo>
                    <a:pt x="39839" y="462721"/>
                  </a:lnTo>
                  <a:lnTo>
                    <a:pt x="14616" y="534067"/>
                  </a:lnTo>
                  <a:lnTo>
                    <a:pt x="1654" y="608208"/>
                  </a:lnTo>
                  <a:lnTo>
                    <a:pt x="0" y="646176"/>
                  </a:lnTo>
                  <a:lnTo>
                    <a:pt x="1654" y="684143"/>
                  </a:lnTo>
                  <a:lnTo>
                    <a:pt x="14616" y="758284"/>
                  </a:lnTo>
                  <a:lnTo>
                    <a:pt x="39839" y="829630"/>
                  </a:lnTo>
                  <a:lnTo>
                    <a:pt x="56820" y="864103"/>
                  </a:lnTo>
                  <a:lnTo>
                    <a:pt x="76592" y="897695"/>
                  </a:lnTo>
                  <a:lnTo>
                    <a:pt x="99064" y="930346"/>
                  </a:lnTo>
                  <a:lnTo>
                    <a:pt x="124144" y="961995"/>
                  </a:lnTo>
                  <a:lnTo>
                    <a:pt x="151740" y="992581"/>
                  </a:lnTo>
                  <a:lnTo>
                    <a:pt x="181762" y="1022045"/>
                  </a:lnTo>
                  <a:lnTo>
                    <a:pt x="214117" y="1050324"/>
                  </a:lnTo>
                  <a:lnTo>
                    <a:pt x="248715" y="1077360"/>
                  </a:lnTo>
                  <a:lnTo>
                    <a:pt x="285464" y="1103090"/>
                  </a:lnTo>
                  <a:lnTo>
                    <a:pt x="324272" y="1127454"/>
                  </a:lnTo>
                  <a:lnTo>
                    <a:pt x="365049" y="1150393"/>
                  </a:lnTo>
                  <a:lnTo>
                    <a:pt x="407702" y="1171845"/>
                  </a:lnTo>
                  <a:lnTo>
                    <a:pt x="452140" y="1191749"/>
                  </a:lnTo>
                  <a:lnTo>
                    <a:pt x="498272" y="1210045"/>
                  </a:lnTo>
                  <a:lnTo>
                    <a:pt x="546007" y="1226673"/>
                  </a:lnTo>
                  <a:lnTo>
                    <a:pt x="595252" y="1241571"/>
                  </a:lnTo>
                  <a:lnTo>
                    <a:pt x="645918" y="1254680"/>
                  </a:lnTo>
                  <a:lnTo>
                    <a:pt x="697911" y="1265938"/>
                  </a:lnTo>
                  <a:lnTo>
                    <a:pt x="751140" y="1275285"/>
                  </a:lnTo>
                  <a:lnTo>
                    <a:pt x="805515" y="1282661"/>
                  </a:lnTo>
                  <a:lnTo>
                    <a:pt x="860944" y="1288004"/>
                  </a:lnTo>
                  <a:lnTo>
                    <a:pt x="917335" y="1291255"/>
                  </a:lnTo>
                  <a:lnTo>
                    <a:pt x="974597" y="1292352"/>
                  </a:lnTo>
                  <a:lnTo>
                    <a:pt x="1031860" y="1291255"/>
                  </a:lnTo>
                  <a:lnTo>
                    <a:pt x="1088251" y="1288004"/>
                  </a:lnTo>
                  <a:lnTo>
                    <a:pt x="1143680" y="1282661"/>
                  </a:lnTo>
                  <a:lnTo>
                    <a:pt x="1198055" y="1275285"/>
                  </a:lnTo>
                  <a:lnTo>
                    <a:pt x="1251284" y="1265938"/>
                  </a:lnTo>
                  <a:lnTo>
                    <a:pt x="1303277" y="1254680"/>
                  </a:lnTo>
                  <a:lnTo>
                    <a:pt x="1353943" y="1241571"/>
                  </a:lnTo>
                  <a:lnTo>
                    <a:pt x="1403188" y="1226673"/>
                  </a:lnTo>
                  <a:lnTo>
                    <a:pt x="1450923" y="1210045"/>
                  </a:lnTo>
                  <a:lnTo>
                    <a:pt x="1497055" y="1191749"/>
                  </a:lnTo>
                  <a:lnTo>
                    <a:pt x="1541493" y="1171845"/>
                  </a:lnTo>
                  <a:lnTo>
                    <a:pt x="1584146" y="1150393"/>
                  </a:lnTo>
                  <a:lnTo>
                    <a:pt x="1624923" y="1127454"/>
                  </a:lnTo>
                  <a:lnTo>
                    <a:pt x="1663731" y="1103090"/>
                  </a:lnTo>
                  <a:lnTo>
                    <a:pt x="1700480" y="1077360"/>
                  </a:lnTo>
                  <a:lnTo>
                    <a:pt x="1735078" y="1050324"/>
                  </a:lnTo>
                  <a:lnTo>
                    <a:pt x="1767433" y="1022045"/>
                  </a:lnTo>
                  <a:lnTo>
                    <a:pt x="1797455" y="992581"/>
                  </a:lnTo>
                  <a:lnTo>
                    <a:pt x="1825051" y="961995"/>
                  </a:lnTo>
                  <a:lnTo>
                    <a:pt x="1850131" y="930346"/>
                  </a:lnTo>
                  <a:lnTo>
                    <a:pt x="1872603" y="897695"/>
                  </a:lnTo>
                  <a:lnTo>
                    <a:pt x="1892375" y="864103"/>
                  </a:lnTo>
                  <a:lnTo>
                    <a:pt x="1909356" y="829630"/>
                  </a:lnTo>
                  <a:lnTo>
                    <a:pt x="1934579" y="758284"/>
                  </a:lnTo>
                  <a:lnTo>
                    <a:pt x="1947541" y="684143"/>
                  </a:lnTo>
                  <a:lnTo>
                    <a:pt x="1949195" y="646176"/>
                  </a:lnTo>
                  <a:lnTo>
                    <a:pt x="1947541" y="608208"/>
                  </a:lnTo>
                  <a:lnTo>
                    <a:pt x="1934579" y="534067"/>
                  </a:lnTo>
                  <a:lnTo>
                    <a:pt x="1909356" y="462721"/>
                  </a:lnTo>
                  <a:lnTo>
                    <a:pt x="1892375" y="428248"/>
                  </a:lnTo>
                  <a:lnTo>
                    <a:pt x="1872603" y="394656"/>
                  </a:lnTo>
                  <a:lnTo>
                    <a:pt x="1850131" y="362005"/>
                  </a:lnTo>
                  <a:lnTo>
                    <a:pt x="1825051" y="330356"/>
                  </a:lnTo>
                  <a:lnTo>
                    <a:pt x="1797455" y="299770"/>
                  </a:lnTo>
                  <a:lnTo>
                    <a:pt x="1767433" y="270306"/>
                  </a:lnTo>
                  <a:lnTo>
                    <a:pt x="1735078" y="242027"/>
                  </a:lnTo>
                  <a:lnTo>
                    <a:pt x="1700480" y="214991"/>
                  </a:lnTo>
                  <a:lnTo>
                    <a:pt x="1663731" y="189261"/>
                  </a:lnTo>
                  <a:lnTo>
                    <a:pt x="1624923" y="164897"/>
                  </a:lnTo>
                  <a:lnTo>
                    <a:pt x="1584146" y="141958"/>
                  </a:lnTo>
                  <a:lnTo>
                    <a:pt x="1541493" y="120506"/>
                  </a:lnTo>
                  <a:lnTo>
                    <a:pt x="1497055" y="100602"/>
                  </a:lnTo>
                  <a:lnTo>
                    <a:pt x="1450923" y="82306"/>
                  </a:lnTo>
                  <a:lnTo>
                    <a:pt x="1403188" y="65678"/>
                  </a:lnTo>
                  <a:lnTo>
                    <a:pt x="1353943" y="50780"/>
                  </a:lnTo>
                  <a:lnTo>
                    <a:pt x="1303277" y="37671"/>
                  </a:lnTo>
                  <a:lnTo>
                    <a:pt x="1251284" y="26413"/>
                  </a:lnTo>
                  <a:lnTo>
                    <a:pt x="1198055" y="17066"/>
                  </a:lnTo>
                  <a:lnTo>
                    <a:pt x="1143680" y="9690"/>
                  </a:lnTo>
                  <a:lnTo>
                    <a:pt x="1088251" y="4347"/>
                  </a:lnTo>
                  <a:lnTo>
                    <a:pt x="1031860" y="1096"/>
                  </a:lnTo>
                  <a:lnTo>
                    <a:pt x="974597" y="0"/>
                  </a:lnTo>
                  <a:close/>
                </a:path>
              </a:pathLst>
            </a:custGeom>
            <a:solidFill>
              <a:srgbClr val="FFBB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9404" y="4573523"/>
              <a:ext cx="1949450" cy="1292860"/>
            </a:xfrm>
            <a:custGeom>
              <a:avLst/>
              <a:gdLst/>
              <a:ahLst/>
              <a:cxnLst/>
              <a:rect l="l" t="t" r="r" b="b"/>
              <a:pathLst>
                <a:path w="1949450" h="1292860">
                  <a:moveTo>
                    <a:pt x="0" y="646176"/>
                  </a:moveTo>
                  <a:lnTo>
                    <a:pt x="6557" y="570818"/>
                  </a:lnTo>
                  <a:lnTo>
                    <a:pt x="25741" y="498014"/>
                  </a:lnTo>
                  <a:lnTo>
                    <a:pt x="56820" y="428248"/>
                  </a:lnTo>
                  <a:lnTo>
                    <a:pt x="76592" y="394656"/>
                  </a:lnTo>
                  <a:lnTo>
                    <a:pt x="99064" y="362005"/>
                  </a:lnTo>
                  <a:lnTo>
                    <a:pt x="124144" y="330356"/>
                  </a:lnTo>
                  <a:lnTo>
                    <a:pt x="151740" y="299770"/>
                  </a:lnTo>
                  <a:lnTo>
                    <a:pt x="181762" y="270306"/>
                  </a:lnTo>
                  <a:lnTo>
                    <a:pt x="214117" y="242027"/>
                  </a:lnTo>
                  <a:lnTo>
                    <a:pt x="248715" y="214991"/>
                  </a:lnTo>
                  <a:lnTo>
                    <a:pt x="285464" y="189261"/>
                  </a:lnTo>
                  <a:lnTo>
                    <a:pt x="324272" y="164897"/>
                  </a:lnTo>
                  <a:lnTo>
                    <a:pt x="365049" y="141958"/>
                  </a:lnTo>
                  <a:lnTo>
                    <a:pt x="407702" y="120506"/>
                  </a:lnTo>
                  <a:lnTo>
                    <a:pt x="452140" y="100602"/>
                  </a:lnTo>
                  <a:lnTo>
                    <a:pt x="498272" y="82306"/>
                  </a:lnTo>
                  <a:lnTo>
                    <a:pt x="546007" y="65678"/>
                  </a:lnTo>
                  <a:lnTo>
                    <a:pt x="595252" y="50780"/>
                  </a:lnTo>
                  <a:lnTo>
                    <a:pt x="645918" y="37671"/>
                  </a:lnTo>
                  <a:lnTo>
                    <a:pt x="697911" y="26413"/>
                  </a:lnTo>
                  <a:lnTo>
                    <a:pt x="751140" y="17066"/>
                  </a:lnTo>
                  <a:lnTo>
                    <a:pt x="805515" y="9690"/>
                  </a:lnTo>
                  <a:lnTo>
                    <a:pt x="860944" y="4347"/>
                  </a:lnTo>
                  <a:lnTo>
                    <a:pt x="917335" y="1096"/>
                  </a:lnTo>
                  <a:lnTo>
                    <a:pt x="974597" y="0"/>
                  </a:lnTo>
                  <a:lnTo>
                    <a:pt x="1031860" y="1096"/>
                  </a:lnTo>
                  <a:lnTo>
                    <a:pt x="1088251" y="4347"/>
                  </a:lnTo>
                  <a:lnTo>
                    <a:pt x="1143680" y="9690"/>
                  </a:lnTo>
                  <a:lnTo>
                    <a:pt x="1198055" y="17066"/>
                  </a:lnTo>
                  <a:lnTo>
                    <a:pt x="1251284" y="26413"/>
                  </a:lnTo>
                  <a:lnTo>
                    <a:pt x="1303277" y="37671"/>
                  </a:lnTo>
                  <a:lnTo>
                    <a:pt x="1353943" y="50780"/>
                  </a:lnTo>
                  <a:lnTo>
                    <a:pt x="1403188" y="65678"/>
                  </a:lnTo>
                  <a:lnTo>
                    <a:pt x="1450923" y="82306"/>
                  </a:lnTo>
                  <a:lnTo>
                    <a:pt x="1497055" y="100602"/>
                  </a:lnTo>
                  <a:lnTo>
                    <a:pt x="1541493" y="120506"/>
                  </a:lnTo>
                  <a:lnTo>
                    <a:pt x="1584146" y="141958"/>
                  </a:lnTo>
                  <a:lnTo>
                    <a:pt x="1624923" y="164897"/>
                  </a:lnTo>
                  <a:lnTo>
                    <a:pt x="1663731" y="189261"/>
                  </a:lnTo>
                  <a:lnTo>
                    <a:pt x="1700480" y="214991"/>
                  </a:lnTo>
                  <a:lnTo>
                    <a:pt x="1735078" y="242027"/>
                  </a:lnTo>
                  <a:lnTo>
                    <a:pt x="1767433" y="270306"/>
                  </a:lnTo>
                  <a:lnTo>
                    <a:pt x="1797455" y="299770"/>
                  </a:lnTo>
                  <a:lnTo>
                    <a:pt x="1825051" y="330356"/>
                  </a:lnTo>
                  <a:lnTo>
                    <a:pt x="1850131" y="362005"/>
                  </a:lnTo>
                  <a:lnTo>
                    <a:pt x="1872603" y="394656"/>
                  </a:lnTo>
                  <a:lnTo>
                    <a:pt x="1892375" y="428248"/>
                  </a:lnTo>
                  <a:lnTo>
                    <a:pt x="1909356" y="462721"/>
                  </a:lnTo>
                  <a:lnTo>
                    <a:pt x="1934579" y="534067"/>
                  </a:lnTo>
                  <a:lnTo>
                    <a:pt x="1947541" y="608208"/>
                  </a:lnTo>
                  <a:lnTo>
                    <a:pt x="1949195" y="646176"/>
                  </a:lnTo>
                  <a:lnTo>
                    <a:pt x="1947541" y="684143"/>
                  </a:lnTo>
                  <a:lnTo>
                    <a:pt x="1934579" y="758284"/>
                  </a:lnTo>
                  <a:lnTo>
                    <a:pt x="1909356" y="829630"/>
                  </a:lnTo>
                  <a:lnTo>
                    <a:pt x="1892375" y="864103"/>
                  </a:lnTo>
                  <a:lnTo>
                    <a:pt x="1872603" y="897695"/>
                  </a:lnTo>
                  <a:lnTo>
                    <a:pt x="1850131" y="930346"/>
                  </a:lnTo>
                  <a:lnTo>
                    <a:pt x="1825051" y="961995"/>
                  </a:lnTo>
                  <a:lnTo>
                    <a:pt x="1797455" y="992581"/>
                  </a:lnTo>
                  <a:lnTo>
                    <a:pt x="1767433" y="1022045"/>
                  </a:lnTo>
                  <a:lnTo>
                    <a:pt x="1735078" y="1050324"/>
                  </a:lnTo>
                  <a:lnTo>
                    <a:pt x="1700480" y="1077360"/>
                  </a:lnTo>
                  <a:lnTo>
                    <a:pt x="1663731" y="1103090"/>
                  </a:lnTo>
                  <a:lnTo>
                    <a:pt x="1624923" y="1127454"/>
                  </a:lnTo>
                  <a:lnTo>
                    <a:pt x="1584146" y="1150393"/>
                  </a:lnTo>
                  <a:lnTo>
                    <a:pt x="1541493" y="1171845"/>
                  </a:lnTo>
                  <a:lnTo>
                    <a:pt x="1497055" y="1191749"/>
                  </a:lnTo>
                  <a:lnTo>
                    <a:pt x="1450923" y="1210045"/>
                  </a:lnTo>
                  <a:lnTo>
                    <a:pt x="1403188" y="1226673"/>
                  </a:lnTo>
                  <a:lnTo>
                    <a:pt x="1353943" y="1241571"/>
                  </a:lnTo>
                  <a:lnTo>
                    <a:pt x="1303277" y="1254680"/>
                  </a:lnTo>
                  <a:lnTo>
                    <a:pt x="1251284" y="1265938"/>
                  </a:lnTo>
                  <a:lnTo>
                    <a:pt x="1198055" y="1275285"/>
                  </a:lnTo>
                  <a:lnTo>
                    <a:pt x="1143680" y="1282661"/>
                  </a:lnTo>
                  <a:lnTo>
                    <a:pt x="1088251" y="1288004"/>
                  </a:lnTo>
                  <a:lnTo>
                    <a:pt x="1031860" y="1291255"/>
                  </a:lnTo>
                  <a:lnTo>
                    <a:pt x="974597" y="1292352"/>
                  </a:lnTo>
                  <a:lnTo>
                    <a:pt x="917335" y="1291255"/>
                  </a:lnTo>
                  <a:lnTo>
                    <a:pt x="860944" y="1288004"/>
                  </a:lnTo>
                  <a:lnTo>
                    <a:pt x="805515" y="1282661"/>
                  </a:lnTo>
                  <a:lnTo>
                    <a:pt x="751140" y="1275285"/>
                  </a:lnTo>
                  <a:lnTo>
                    <a:pt x="697911" y="1265938"/>
                  </a:lnTo>
                  <a:lnTo>
                    <a:pt x="645918" y="1254680"/>
                  </a:lnTo>
                  <a:lnTo>
                    <a:pt x="595252" y="1241571"/>
                  </a:lnTo>
                  <a:lnTo>
                    <a:pt x="546007" y="1226673"/>
                  </a:lnTo>
                  <a:lnTo>
                    <a:pt x="498272" y="1210045"/>
                  </a:lnTo>
                  <a:lnTo>
                    <a:pt x="452140" y="1191749"/>
                  </a:lnTo>
                  <a:lnTo>
                    <a:pt x="407702" y="1171845"/>
                  </a:lnTo>
                  <a:lnTo>
                    <a:pt x="365049" y="1150393"/>
                  </a:lnTo>
                  <a:lnTo>
                    <a:pt x="324272" y="1127454"/>
                  </a:lnTo>
                  <a:lnTo>
                    <a:pt x="285464" y="1103090"/>
                  </a:lnTo>
                  <a:lnTo>
                    <a:pt x="248715" y="1077360"/>
                  </a:lnTo>
                  <a:lnTo>
                    <a:pt x="214117" y="1050324"/>
                  </a:lnTo>
                  <a:lnTo>
                    <a:pt x="181762" y="1022045"/>
                  </a:lnTo>
                  <a:lnTo>
                    <a:pt x="151740" y="992581"/>
                  </a:lnTo>
                  <a:lnTo>
                    <a:pt x="124144" y="961995"/>
                  </a:lnTo>
                  <a:lnTo>
                    <a:pt x="99064" y="930346"/>
                  </a:lnTo>
                  <a:lnTo>
                    <a:pt x="76592" y="897695"/>
                  </a:lnTo>
                  <a:lnTo>
                    <a:pt x="56820" y="864103"/>
                  </a:lnTo>
                  <a:lnTo>
                    <a:pt x="39839" y="829630"/>
                  </a:lnTo>
                  <a:lnTo>
                    <a:pt x="14616" y="758284"/>
                  </a:lnTo>
                  <a:lnTo>
                    <a:pt x="1654" y="684143"/>
                  </a:lnTo>
                  <a:lnTo>
                    <a:pt x="0" y="646176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1327" y="1046988"/>
              <a:ext cx="8980932" cy="48722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97095" y="4604003"/>
              <a:ext cx="2406650" cy="1530350"/>
            </a:xfrm>
            <a:custGeom>
              <a:avLst/>
              <a:gdLst/>
              <a:ahLst/>
              <a:cxnLst/>
              <a:rect l="l" t="t" r="r" b="b"/>
              <a:pathLst>
                <a:path w="2406650" h="1530350">
                  <a:moveTo>
                    <a:pt x="1203198" y="0"/>
                  </a:moveTo>
                  <a:lnTo>
                    <a:pt x="1144905" y="882"/>
                  </a:lnTo>
                  <a:lnTo>
                    <a:pt x="1087328" y="3502"/>
                  </a:lnTo>
                  <a:lnTo>
                    <a:pt x="1030530" y="7819"/>
                  </a:lnTo>
                  <a:lnTo>
                    <a:pt x="974574" y="13794"/>
                  </a:lnTo>
                  <a:lnTo>
                    <a:pt x="919522" y="21387"/>
                  </a:lnTo>
                  <a:lnTo>
                    <a:pt x="865439" y="30557"/>
                  </a:lnTo>
                  <a:lnTo>
                    <a:pt x="812386" y="41264"/>
                  </a:lnTo>
                  <a:lnTo>
                    <a:pt x="760427" y="53469"/>
                  </a:lnTo>
                  <a:lnTo>
                    <a:pt x="709625" y="67131"/>
                  </a:lnTo>
                  <a:lnTo>
                    <a:pt x="660043" y="82210"/>
                  </a:lnTo>
                  <a:lnTo>
                    <a:pt x="611744" y="98666"/>
                  </a:lnTo>
                  <a:lnTo>
                    <a:pt x="564791" y="116458"/>
                  </a:lnTo>
                  <a:lnTo>
                    <a:pt x="519247" y="135548"/>
                  </a:lnTo>
                  <a:lnTo>
                    <a:pt x="475175" y="155895"/>
                  </a:lnTo>
                  <a:lnTo>
                    <a:pt x="432639" y="177458"/>
                  </a:lnTo>
                  <a:lnTo>
                    <a:pt x="391701" y="200198"/>
                  </a:lnTo>
                  <a:lnTo>
                    <a:pt x="352424" y="224075"/>
                  </a:lnTo>
                  <a:lnTo>
                    <a:pt x="314872" y="249048"/>
                  </a:lnTo>
                  <a:lnTo>
                    <a:pt x="279107" y="275078"/>
                  </a:lnTo>
                  <a:lnTo>
                    <a:pt x="245193" y="302124"/>
                  </a:lnTo>
                  <a:lnTo>
                    <a:pt x="213192" y="330146"/>
                  </a:lnTo>
                  <a:lnTo>
                    <a:pt x="183168" y="359105"/>
                  </a:lnTo>
                  <a:lnTo>
                    <a:pt x="155183" y="388960"/>
                  </a:lnTo>
                  <a:lnTo>
                    <a:pt x="129301" y="419671"/>
                  </a:lnTo>
                  <a:lnTo>
                    <a:pt x="105585" y="451197"/>
                  </a:lnTo>
                  <a:lnTo>
                    <a:pt x="84098" y="483500"/>
                  </a:lnTo>
                  <a:lnTo>
                    <a:pt x="64902" y="516539"/>
                  </a:lnTo>
                  <a:lnTo>
                    <a:pt x="33638" y="584663"/>
                  </a:lnTo>
                  <a:lnTo>
                    <a:pt x="12299" y="655251"/>
                  </a:lnTo>
                  <a:lnTo>
                    <a:pt x="1387" y="727980"/>
                  </a:lnTo>
                  <a:lnTo>
                    <a:pt x="0" y="765048"/>
                  </a:lnTo>
                  <a:lnTo>
                    <a:pt x="1387" y="802115"/>
                  </a:lnTo>
                  <a:lnTo>
                    <a:pt x="12299" y="874844"/>
                  </a:lnTo>
                  <a:lnTo>
                    <a:pt x="33638" y="945432"/>
                  </a:lnTo>
                  <a:lnTo>
                    <a:pt x="64902" y="1013556"/>
                  </a:lnTo>
                  <a:lnTo>
                    <a:pt x="84098" y="1046595"/>
                  </a:lnTo>
                  <a:lnTo>
                    <a:pt x="105585" y="1078898"/>
                  </a:lnTo>
                  <a:lnTo>
                    <a:pt x="129301" y="1110424"/>
                  </a:lnTo>
                  <a:lnTo>
                    <a:pt x="155183" y="1141135"/>
                  </a:lnTo>
                  <a:lnTo>
                    <a:pt x="183168" y="1170990"/>
                  </a:lnTo>
                  <a:lnTo>
                    <a:pt x="213192" y="1199949"/>
                  </a:lnTo>
                  <a:lnTo>
                    <a:pt x="245193" y="1227971"/>
                  </a:lnTo>
                  <a:lnTo>
                    <a:pt x="279107" y="1255017"/>
                  </a:lnTo>
                  <a:lnTo>
                    <a:pt x="314872" y="1281047"/>
                  </a:lnTo>
                  <a:lnTo>
                    <a:pt x="352425" y="1306020"/>
                  </a:lnTo>
                  <a:lnTo>
                    <a:pt x="391701" y="1329897"/>
                  </a:lnTo>
                  <a:lnTo>
                    <a:pt x="432639" y="1352637"/>
                  </a:lnTo>
                  <a:lnTo>
                    <a:pt x="475175" y="1374200"/>
                  </a:lnTo>
                  <a:lnTo>
                    <a:pt x="519247" y="1394547"/>
                  </a:lnTo>
                  <a:lnTo>
                    <a:pt x="564791" y="1413637"/>
                  </a:lnTo>
                  <a:lnTo>
                    <a:pt x="611744" y="1431429"/>
                  </a:lnTo>
                  <a:lnTo>
                    <a:pt x="660043" y="1447885"/>
                  </a:lnTo>
                  <a:lnTo>
                    <a:pt x="709625" y="1462964"/>
                  </a:lnTo>
                  <a:lnTo>
                    <a:pt x="760427" y="1476626"/>
                  </a:lnTo>
                  <a:lnTo>
                    <a:pt x="812386" y="1488831"/>
                  </a:lnTo>
                  <a:lnTo>
                    <a:pt x="865439" y="1499538"/>
                  </a:lnTo>
                  <a:lnTo>
                    <a:pt x="919522" y="1508708"/>
                  </a:lnTo>
                  <a:lnTo>
                    <a:pt x="974574" y="1516301"/>
                  </a:lnTo>
                  <a:lnTo>
                    <a:pt x="1030530" y="1522276"/>
                  </a:lnTo>
                  <a:lnTo>
                    <a:pt x="1087328" y="1526593"/>
                  </a:lnTo>
                  <a:lnTo>
                    <a:pt x="1144905" y="1529213"/>
                  </a:lnTo>
                  <a:lnTo>
                    <a:pt x="1203198" y="1530096"/>
                  </a:lnTo>
                  <a:lnTo>
                    <a:pt x="1261490" y="1529213"/>
                  </a:lnTo>
                  <a:lnTo>
                    <a:pt x="1319067" y="1526593"/>
                  </a:lnTo>
                  <a:lnTo>
                    <a:pt x="1375865" y="1522276"/>
                  </a:lnTo>
                  <a:lnTo>
                    <a:pt x="1431821" y="1516301"/>
                  </a:lnTo>
                  <a:lnTo>
                    <a:pt x="1486873" y="1508708"/>
                  </a:lnTo>
                  <a:lnTo>
                    <a:pt x="1540956" y="1499538"/>
                  </a:lnTo>
                  <a:lnTo>
                    <a:pt x="1594009" y="1488831"/>
                  </a:lnTo>
                  <a:lnTo>
                    <a:pt x="1645968" y="1476626"/>
                  </a:lnTo>
                  <a:lnTo>
                    <a:pt x="1696770" y="1462964"/>
                  </a:lnTo>
                  <a:lnTo>
                    <a:pt x="1746352" y="1447885"/>
                  </a:lnTo>
                  <a:lnTo>
                    <a:pt x="1794651" y="1431429"/>
                  </a:lnTo>
                  <a:lnTo>
                    <a:pt x="1841604" y="1413637"/>
                  </a:lnTo>
                  <a:lnTo>
                    <a:pt x="1887148" y="1394547"/>
                  </a:lnTo>
                  <a:lnTo>
                    <a:pt x="1931220" y="1374200"/>
                  </a:lnTo>
                  <a:lnTo>
                    <a:pt x="1973756" y="1352637"/>
                  </a:lnTo>
                  <a:lnTo>
                    <a:pt x="2014694" y="1329897"/>
                  </a:lnTo>
                  <a:lnTo>
                    <a:pt x="2053971" y="1306020"/>
                  </a:lnTo>
                  <a:lnTo>
                    <a:pt x="2091523" y="1281047"/>
                  </a:lnTo>
                  <a:lnTo>
                    <a:pt x="2127288" y="1255017"/>
                  </a:lnTo>
                  <a:lnTo>
                    <a:pt x="2161202" y="1227971"/>
                  </a:lnTo>
                  <a:lnTo>
                    <a:pt x="2193203" y="1199949"/>
                  </a:lnTo>
                  <a:lnTo>
                    <a:pt x="2223227" y="1170990"/>
                  </a:lnTo>
                  <a:lnTo>
                    <a:pt x="2251212" y="1141135"/>
                  </a:lnTo>
                  <a:lnTo>
                    <a:pt x="2277094" y="1110424"/>
                  </a:lnTo>
                  <a:lnTo>
                    <a:pt x="2300810" y="1078898"/>
                  </a:lnTo>
                  <a:lnTo>
                    <a:pt x="2322297" y="1046595"/>
                  </a:lnTo>
                  <a:lnTo>
                    <a:pt x="2341493" y="1013556"/>
                  </a:lnTo>
                  <a:lnTo>
                    <a:pt x="2372757" y="945432"/>
                  </a:lnTo>
                  <a:lnTo>
                    <a:pt x="2394096" y="874844"/>
                  </a:lnTo>
                  <a:lnTo>
                    <a:pt x="2405008" y="802115"/>
                  </a:lnTo>
                  <a:lnTo>
                    <a:pt x="2406396" y="765048"/>
                  </a:lnTo>
                  <a:lnTo>
                    <a:pt x="2405008" y="727980"/>
                  </a:lnTo>
                  <a:lnTo>
                    <a:pt x="2394096" y="655251"/>
                  </a:lnTo>
                  <a:lnTo>
                    <a:pt x="2372757" y="584663"/>
                  </a:lnTo>
                  <a:lnTo>
                    <a:pt x="2341493" y="516539"/>
                  </a:lnTo>
                  <a:lnTo>
                    <a:pt x="2322297" y="483500"/>
                  </a:lnTo>
                  <a:lnTo>
                    <a:pt x="2300810" y="451197"/>
                  </a:lnTo>
                  <a:lnTo>
                    <a:pt x="2277094" y="419671"/>
                  </a:lnTo>
                  <a:lnTo>
                    <a:pt x="2251212" y="388960"/>
                  </a:lnTo>
                  <a:lnTo>
                    <a:pt x="2223227" y="359105"/>
                  </a:lnTo>
                  <a:lnTo>
                    <a:pt x="2193203" y="330146"/>
                  </a:lnTo>
                  <a:lnTo>
                    <a:pt x="2161202" y="302124"/>
                  </a:lnTo>
                  <a:lnTo>
                    <a:pt x="2127288" y="275078"/>
                  </a:lnTo>
                  <a:lnTo>
                    <a:pt x="2091523" y="249048"/>
                  </a:lnTo>
                  <a:lnTo>
                    <a:pt x="2053970" y="224075"/>
                  </a:lnTo>
                  <a:lnTo>
                    <a:pt x="2014694" y="200198"/>
                  </a:lnTo>
                  <a:lnTo>
                    <a:pt x="1973756" y="177458"/>
                  </a:lnTo>
                  <a:lnTo>
                    <a:pt x="1931220" y="155895"/>
                  </a:lnTo>
                  <a:lnTo>
                    <a:pt x="1887148" y="135548"/>
                  </a:lnTo>
                  <a:lnTo>
                    <a:pt x="1841604" y="116458"/>
                  </a:lnTo>
                  <a:lnTo>
                    <a:pt x="1794651" y="98666"/>
                  </a:lnTo>
                  <a:lnTo>
                    <a:pt x="1746352" y="82210"/>
                  </a:lnTo>
                  <a:lnTo>
                    <a:pt x="1696770" y="67131"/>
                  </a:lnTo>
                  <a:lnTo>
                    <a:pt x="1645968" y="53469"/>
                  </a:lnTo>
                  <a:lnTo>
                    <a:pt x="1594009" y="41264"/>
                  </a:lnTo>
                  <a:lnTo>
                    <a:pt x="1540956" y="30557"/>
                  </a:lnTo>
                  <a:lnTo>
                    <a:pt x="1486873" y="21387"/>
                  </a:lnTo>
                  <a:lnTo>
                    <a:pt x="1431821" y="13794"/>
                  </a:lnTo>
                  <a:lnTo>
                    <a:pt x="1375865" y="7819"/>
                  </a:lnTo>
                  <a:lnTo>
                    <a:pt x="1319067" y="3502"/>
                  </a:lnTo>
                  <a:lnTo>
                    <a:pt x="1261490" y="882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97095" y="4604003"/>
              <a:ext cx="2406650" cy="1530350"/>
            </a:xfrm>
            <a:custGeom>
              <a:avLst/>
              <a:gdLst/>
              <a:ahLst/>
              <a:cxnLst/>
              <a:rect l="l" t="t" r="r" b="b"/>
              <a:pathLst>
                <a:path w="2406650" h="1530350">
                  <a:moveTo>
                    <a:pt x="0" y="765048"/>
                  </a:moveTo>
                  <a:lnTo>
                    <a:pt x="5508" y="691368"/>
                  </a:lnTo>
                  <a:lnTo>
                    <a:pt x="21697" y="619669"/>
                  </a:lnTo>
                  <a:lnTo>
                    <a:pt x="48061" y="550273"/>
                  </a:lnTo>
                  <a:lnTo>
                    <a:pt x="84098" y="483500"/>
                  </a:lnTo>
                  <a:lnTo>
                    <a:pt x="105585" y="451197"/>
                  </a:lnTo>
                  <a:lnTo>
                    <a:pt x="129301" y="419671"/>
                  </a:lnTo>
                  <a:lnTo>
                    <a:pt x="155183" y="388960"/>
                  </a:lnTo>
                  <a:lnTo>
                    <a:pt x="183168" y="359105"/>
                  </a:lnTo>
                  <a:lnTo>
                    <a:pt x="213192" y="330146"/>
                  </a:lnTo>
                  <a:lnTo>
                    <a:pt x="245193" y="302124"/>
                  </a:lnTo>
                  <a:lnTo>
                    <a:pt x="279107" y="275078"/>
                  </a:lnTo>
                  <a:lnTo>
                    <a:pt x="314872" y="249048"/>
                  </a:lnTo>
                  <a:lnTo>
                    <a:pt x="352424" y="224075"/>
                  </a:lnTo>
                  <a:lnTo>
                    <a:pt x="391701" y="200198"/>
                  </a:lnTo>
                  <a:lnTo>
                    <a:pt x="432639" y="177458"/>
                  </a:lnTo>
                  <a:lnTo>
                    <a:pt x="475175" y="155895"/>
                  </a:lnTo>
                  <a:lnTo>
                    <a:pt x="519247" y="135548"/>
                  </a:lnTo>
                  <a:lnTo>
                    <a:pt x="564791" y="116458"/>
                  </a:lnTo>
                  <a:lnTo>
                    <a:pt x="611744" y="98666"/>
                  </a:lnTo>
                  <a:lnTo>
                    <a:pt x="660043" y="82210"/>
                  </a:lnTo>
                  <a:lnTo>
                    <a:pt x="709625" y="67131"/>
                  </a:lnTo>
                  <a:lnTo>
                    <a:pt x="760427" y="53469"/>
                  </a:lnTo>
                  <a:lnTo>
                    <a:pt x="812386" y="41264"/>
                  </a:lnTo>
                  <a:lnTo>
                    <a:pt x="865439" y="30557"/>
                  </a:lnTo>
                  <a:lnTo>
                    <a:pt x="919522" y="21387"/>
                  </a:lnTo>
                  <a:lnTo>
                    <a:pt x="974574" y="13794"/>
                  </a:lnTo>
                  <a:lnTo>
                    <a:pt x="1030530" y="7819"/>
                  </a:lnTo>
                  <a:lnTo>
                    <a:pt x="1087328" y="3502"/>
                  </a:lnTo>
                  <a:lnTo>
                    <a:pt x="1144905" y="882"/>
                  </a:lnTo>
                  <a:lnTo>
                    <a:pt x="1203198" y="0"/>
                  </a:lnTo>
                  <a:lnTo>
                    <a:pt x="1261490" y="882"/>
                  </a:lnTo>
                  <a:lnTo>
                    <a:pt x="1319067" y="3502"/>
                  </a:lnTo>
                  <a:lnTo>
                    <a:pt x="1375865" y="7819"/>
                  </a:lnTo>
                  <a:lnTo>
                    <a:pt x="1431821" y="13794"/>
                  </a:lnTo>
                  <a:lnTo>
                    <a:pt x="1486873" y="21387"/>
                  </a:lnTo>
                  <a:lnTo>
                    <a:pt x="1540956" y="30557"/>
                  </a:lnTo>
                  <a:lnTo>
                    <a:pt x="1594009" y="41264"/>
                  </a:lnTo>
                  <a:lnTo>
                    <a:pt x="1645968" y="53469"/>
                  </a:lnTo>
                  <a:lnTo>
                    <a:pt x="1696770" y="67131"/>
                  </a:lnTo>
                  <a:lnTo>
                    <a:pt x="1746352" y="82210"/>
                  </a:lnTo>
                  <a:lnTo>
                    <a:pt x="1794651" y="98666"/>
                  </a:lnTo>
                  <a:lnTo>
                    <a:pt x="1841604" y="116458"/>
                  </a:lnTo>
                  <a:lnTo>
                    <a:pt x="1887148" y="135548"/>
                  </a:lnTo>
                  <a:lnTo>
                    <a:pt x="1931220" y="155895"/>
                  </a:lnTo>
                  <a:lnTo>
                    <a:pt x="1973756" y="177458"/>
                  </a:lnTo>
                  <a:lnTo>
                    <a:pt x="2014694" y="200198"/>
                  </a:lnTo>
                  <a:lnTo>
                    <a:pt x="2053970" y="224075"/>
                  </a:lnTo>
                  <a:lnTo>
                    <a:pt x="2091523" y="249048"/>
                  </a:lnTo>
                  <a:lnTo>
                    <a:pt x="2127288" y="275078"/>
                  </a:lnTo>
                  <a:lnTo>
                    <a:pt x="2161202" y="302124"/>
                  </a:lnTo>
                  <a:lnTo>
                    <a:pt x="2193203" y="330146"/>
                  </a:lnTo>
                  <a:lnTo>
                    <a:pt x="2223227" y="359105"/>
                  </a:lnTo>
                  <a:lnTo>
                    <a:pt x="2251212" y="388960"/>
                  </a:lnTo>
                  <a:lnTo>
                    <a:pt x="2277094" y="419671"/>
                  </a:lnTo>
                  <a:lnTo>
                    <a:pt x="2300810" y="451197"/>
                  </a:lnTo>
                  <a:lnTo>
                    <a:pt x="2322297" y="483500"/>
                  </a:lnTo>
                  <a:lnTo>
                    <a:pt x="2341493" y="516539"/>
                  </a:lnTo>
                  <a:lnTo>
                    <a:pt x="2372757" y="584663"/>
                  </a:lnTo>
                  <a:lnTo>
                    <a:pt x="2394096" y="655251"/>
                  </a:lnTo>
                  <a:lnTo>
                    <a:pt x="2405008" y="727980"/>
                  </a:lnTo>
                  <a:lnTo>
                    <a:pt x="2406396" y="765048"/>
                  </a:lnTo>
                  <a:lnTo>
                    <a:pt x="2405008" y="802115"/>
                  </a:lnTo>
                  <a:lnTo>
                    <a:pt x="2394096" y="874844"/>
                  </a:lnTo>
                  <a:lnTo>
                    <a:pt x="2372757" y="945432"/>
                  </a:lnTo>
                  <a:lnTo>
                    <a:pt x="2341493" y="1013556"/>
                  </a:lnTo>
                  <a:lnTo>
                    <a:pt x="2322297" y="1046595"/>
                  </a:lnTo>
                  <a:lnTo>
                    <a:pt x="2300810" y="1078898"/>
                  </a:lnTo>
                  <a:lnTo>
                    <a:pt x="2277094" y="1110424"/>
                  </a:lnTo>
                  <a:lnTo>
                    <a:pt x="2251212" y="1141135"/>
                  </a:lnTo>
                  <a:lnTo>
                    <a:pt x="2223227" y="1170990"/>
                  </a:lnTo>
                  <a:lnTo>
                    <a:pt x="2193203" y="1199949"/>
                  </a:lnTo>
                  <a:lnTo>
                    <a:pt x="2161202" y="1227971"/>
                  </a:lnTo>
                  <a:lnTo>
                    <a:pt x="2127288" y="1255017"/>
                  </a:lnTo>
                  <a:lnTo>
                    <a:pt x="2091523" y="1281047"/>
                  </a:lnTo>
                  <a:lnTo>
                    <a:pt x="2053971" y="1306020"/>
                  </a:lnTo>
                  <a:lnTo>
                    <a:pt x="2014694" y="1329897"/>
                  </a:lnTo>
                  <a:lnTo>
                    <a:pt x="1973756" y="1352637"/>
                  </a:lnTo>
                  <a:lnTo>
                    <a:pt x="1931220" y="1374200"/>
                  </a:lnTo>
                  <a:lnTo>
                    <a:pt x="1887148" y="1394547"/>
                  </a:lnTo>
                  <a:lnTo>
                    <a:pt x="1841604" y="1413637"/>
                  </a:lnTo>
                  <a:lnTo>
                    <a:pt x="1794651" y="1431429"/>
                  </a:lnTo>
                  <a:lnTo>
                    <a:pt x="1746352" y="1447885"/>
                  </a:lnTo>
                  <a:lnTo>
                    <a:pt x="1696770" y="1462964"/>
                  </a:lnTo>
                  <a:lnTo>
                    <a:pt x="1645968" y="1476626"/>
                  </a:lnTo>
                  <a:lnTo>
                    <a:pt x="1594009" y="1488831"/>
                  </a:lnTo>
                  <a:lnTo>
                    <a:pt x="1540956" y="1499538"/>
                  </a:lnTo>
                  <a:lnTo>
                    <a:pt x="1486873" y="1508708"/>
                  </a:lnTo>
                  <a:lnTo>
                    <a:pt x="1431821" y="1516301"/>
                  </a:lnTo>
                  <a:lnTo>
                    <a:pt x="1375865" y="1522276"/>
                  </a:lnTo>
                  <a:lnTo>
                    <a:pt x="1319067" y="1526593"/>
                  </a:lnTo>
                  <a:lnTo>
                    <a:pt x="1261490" y="1529213"/>
                  </a:lnTo>
                  <a:lnTo>
                    <a:pt x="1203198" y="1530096"/>
                  </a:lnTo>
                  <a:lnTo>
                    <a:pt x="1144905" y="1529213"/>
                  </a:lnTo>
                  <a:lnTo>
                    <a:pt x="1087328" y="1526593"/>
                  </a:lnTo>
                  <a:lnTo>
                    <a:pt x="1030530" y="1522276"/>
                  </a:lnTo>
                  <a:lnTo>
                    <a:pt x="974574" y="1516301"/>
                  </a:lnTo>
                  <a:lnTo>
                    <a:pt x="919522" y="1508708"/>
                  </a:lnTo>
                  <a:lnTo>
                    <a:pt x="865439" y="1499538"/>
                  </a:lnTo>
                  <a:lnTo>
                    <a:pt x="812386" y="1488831"/>
                  </a:lnTo>
                  <a:lnTo>
                    <a:pt x="760427" y="1476626"/>
                  </a:lnTo>
                  <a:lnTo>
                    <a:pt x="709625" y="1462964"/>
                  </a:lnTo>
                  <a:lnTo>
                    <a:pt x="660043" y="1447885"/>
                  </a:lnTo>
                  <a:lnTo>
                    <a:pt x="611744" y="1431429"/>
                  </a:lnTo>
                  <a:lnTo>
                    <a:pt x="564791" y="1413637"/>
                  </a:lnTo>
                  <a:lnTo>
                    <a:pt x="519247" y="1394547"/>
                  </a:lnTo>
                  <a:lnTo>
                    <a:pt x="475175" y="1374200"/>
                  </a:lnTo>
                  <a:lnTo>
                    <a:pt x="432639" y="1352637"/>
                  </a:lnTo>
                  <a:lnTo>
                    <a:pt x="391701" y="1329897"/>
                  </a:lnTo>
                  <a:lnTo>
                    <a:pt x="352425" y="1306020"/>
                  </a:lnTo>
                  <a:lnTo>
                    <a:pt x="314872" y="1281047"/>
                  </a:lnTo>
                  <a:lnTo>
                    <a:pt x="279107" y="1255017"/>
                  </a:lnTo>
                  <a:lnTo>
                    <a:pt x="245193" y="1227971"/>
                  </a:lnTo>
                  <a:lnTo>
                    <a:pt x="213192" y="1199949"/>
                  </a:lnTo>
                  <a:lnTo>
                    <a:pt x="183168" y="1170990"/>
                  </a:lnTo>
                  <a:lnTo>
                    <a:pt x="155183" y="1141135"/>
                  </a:lnTo>
                  <a:lnTo>
                    <a:pt x="129301" y="1110424"/>
                  </a:lnTo>
                  <a:lnTo>
                    <a:pt x="105585" y="1078898"/>
                  </a:lnTo>
                  <a:lnTo>
                    <a:pt x="84098" y="1046595"/>
                  </a:lnTo>
                  <a:lnTo>
                    <a:pt x="64902" y="1013556"/>
                  </a:lnTo>
                  <a:lnTo>
                    <a:pt x="33638" y="945432"/>
                  </a:lnTo>
                  <a:lnTo>
                    <a:pt x="12299" y="874844"/>
                  </a:lnTo>
                  <a:lnTo>
                    <a:pt x="1387" y="802115"/>
                  </a:lnTo>
                  <a:lnTo>
                    <a:pt x="0" y="765048"/>
                  </a:lnTo>
                  <a:close/>
                </a:path>
              </a:pathLst>
            </a:custGeom>
            <a:ln w="9144">
              <a:solidFill>
                <a:srgbClr val="DDD9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61965" y="1134237"/>
            <a:ext cx="2074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39933"/>
                </a:solidFill>
                <a:latin typeface="Calibri"/>
                <a:cs typeface="Calibri"/>
              </a:rPr>
              <a:t>SDN</a:t>
            </a:r>
            <a:r>
              <a:rPr sz="1400" spc="-35" dirty="0">
                <a:solidFill>
                  <a:srgbClr val="339933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39933"/>
                </a:solidFill>
                <a:latin typeface="Calibri"/>
                <a:cs typeface="Calibri"/>
              </a:rPr>
              <a:t>based Network</a:t>
            </a:r>
            <a:r>
              <a:rPr sz="1400" spc="-25" dirty="0">
                <a:solidFill>
                  <a:srgbClr val="339933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39933"/>
                </a:solidFill>
                <a:latin typeface="Calibri"/>
                <a:cs typeface="Calibri"/>
              </a:rPr>
              <a:t>security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8653" y="1510665"/>
            <a:ext cx="383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9306" y="1541526"/>
            <a:ext cx="78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Central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4568" y="2463495"/>
            <a:ext cx="5162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M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em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89221" y="2115311"/>
            <a:ext cx="2650490" cy="829310"/>
            <a:chOff x="4189221" y="2115311"/>
            <a:chExt cx="2650490" cy="829310"/>
          </a:xfrm>
        </p:grpSpPr>
        <p:sp>
          <p:nvSpPr>
            <p:cNvPr id="15" name="object 15"/>
            <p:cNvSpPr/>
            <p:nvPr/>
          </p:nvSpPr>
          <p:spPr>
            <a:xfrm>
              <a:off x="4199381" y="2541269"/>
              <a:ext cx="2566670" cy="0"/>
            </a:xfrm>
            <a:custGeom>
              <a:avLst/>
              <a:gdLst/>
              <a:ahLst/>
              <a:cxnLst/>
              <a:rect l="l" t="t" r="r" b="b"/>
              <a:pathLst>
                <a:path w="2566670">
                  <a:moveTo>
                    <a:pt x="0" y="0"/>
                  </a:moveTo>
                  <a:lnTo>
                    <a:pt x="256654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4443" y="2115311"/>
              <a:ext cx="297179" cy="2468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4731" y="2115311"/>
              <a:ext cx="297179" cy="2468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7739" y="2688335"/>
              <a:ext cx="297179" cy="2468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183" y="2695955"/>
              <a:ext cx="297179" cy="2484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219" y="2218943"/>
              <a:ext cx="507492" cy="4953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749800" y="1933701"/>
            <a:ext cx="95440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Calibri"/>
                <a:cs typeface="Calibri"/>
              </a:rPr>
              <a:t>Traditional </a:t>
            </a:r>
            <a:r>
              <a:rPr sz="800" dirty="0">
                <a:latin typeface="Calibri"/>
                <a:cs typeface="Calibri"/>
              </a:rPr>
              <a:t>IP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Network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27632" y="888238"/>
            <a:ext cx="5703570" cy="3493770"/>
            <a:chOff x="1627632" y="888238"/>
            <a:chExt cx="5703570" cy="3493770"/>
          </a:xfrm>
        </p:grpSpPr>
        <p:sp>
          <p:nvSpPr>
            <p:cNvPr id="23" name="object 23"/>
            <p:cNvSpPr/>
            <p:nvPr/>
          </p:nvSpPr>
          <p:spPr>
            <a:xfrm>
              <a:off x="5948172" y="894588"/>
              <a:ext cx="46990" cy="2595880"/>
            </a:xfrm>
            <a:custGeom>
              <a:avLst/>
              <a:gdLst/>
              <a:ahLst/>
              <a:cxnLst/>
              <a:rect l="l" t="t" r="r" b="b"/>
              <a:pathLst>
                <a:path w="46989" h="2595879">
                  <a:moveTo>
                    <a:pt x="46862" y="0"/>
                  </a:moveTo>
                  <a:lnTo>
                    <a:pt x="0" y="2595879"/>
                  </a:lnTo>
                </a:path>
              </a:pathLst>
            </a:custGeom>
            <a:ln w="12192">
              <a:solidFill>
                <a:srgbClr val="497DB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947" y="2537460"/>
              <a:ext cx="76200" cy="177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9111" y="2548127"/>
              <a:ext cx="76200" cy="177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6655" y="2359152"/>
              <a:ext cx="76200" cy="177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3896" y="2374391"/>
              <a:ext cx="76200" cy="1778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760720" y="1611629"/>
              <a:ext cx="1570355" cy="870585"/>
            </a:xfrm>
            <a:custGeom>
              <a:avLst/>
              <a:gdLst/>
              <a:ahLst/>
              <a:cxnLst/>
              <a:rect l="l" t="t" r="r" b="b"/>
              <a:pathLst>
                <a:path w="1570354" h="870585">
                  <a:moveTo>
                    <a:pt x="736854" y="128270"/>
                  </a:moveTo>
                  <a:lnTo>
                    <a:pt x="76288" y="31432"/>
                  </a:lnTo>
                  <a:lnTo>
                    <a:pt x="76555" y="29591"/>
                  </a:lnTo>
                  <a:lnTo>
                    <a:pt x="80899" y="0"/>
                  </a:lnTo>
                  <a:lnTo>
                    <a:pt x="0" y="26670"/>
                  </a:lnTo>
                  <a:lnTo>
                    <a:pt x="69850" y="75438"/>
                  </a:lnTo>
                  <a:lnTo>
                    <a:pt x="74447" y="44018"/>
                  </a:lnTo>
                  <a:lnTo>
                    <a:pt x="735076" y="140843"/>
                  </a:lnTo>
                  <a:lnTo>
                    <a:pt x="736854" y="128270"/>
                  </a:lnTo>
                  <a:close/>
                </a:path>
                <a:path w="1570354" h="870585">
                  <a:moveTo>
                    <a:pt x="1002665" y="383286"/>
                  </a:moveTo>
                  <a:lnTo>
                    <a:pt x="924052" y="416052"/>
                  </a:lnTo>
                  <a:lnTo>
                    <a:pt x="948055" y="436791"/>
                  </a:lnTo>
                  <a:lnTo>
                    <a:pt x="763270" y="650875"/>
                  </a:lnTo>
                  <a:lnTo>
                    <a:pt x="772922" y="659130"/>
                  </a:lnTo>
                  <a:lnTo>
                    <a:pt x="957668" y="445084"/>
                  </a:lnTo>
                  <a:lnTo>
                    <a:pt x="981710" y="465836"/>
                  </a:lnTo>
                  <a:lnTo>
                    <a:pt x="991501" y="427228"/>
                  </a:lnTo>
                  <a:lnTo>
                    <a:pt x="1002665" y="383286"/>
                  </a:lnTo>
                  <a:close/>
                </a:path>
                <a:path w="1570354" h="870585">
                  <a:moveTo>
                    <a:pt x="1570228" y="863600"/>
                  </a:moveTo>
                  <a:lnTo>
                    <a:pt x="1313319" y="446379"/>
                  </a:lnTo>
                  <a:lnTo>
                    <a:pt x="1330845" y="435610"/>
                  </a:lnTo>
                  <a:lnTo>
                    <a:pt x="1340358" y="429768"/>
                  </a:lnTo>
                  <a:lnTo>
                    <a:pt x="1267968" y="384810"/>
                  </a:lnTo>
                  <a:lnTo>
                    <a:pt x="1275461" y="469646"/>
                  </a:lnTo>
                  <a:lnTo>
                    <a:pt x="1302537" y="453009"/>
                  </a:lnTo>
                  <a:lnTo>
                    <a:pt x="1559433" y="870204"/>
                  </a:lnTo>
                  <a:lnTo>
                    <a:pt x="1570228" y="863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7632" y="2758439"/>
              <a:ext cx="2066544" cy="162306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526029" y="2814319"/>
            <a:ext cx="2165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LBR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1619" y="3153282"/>
            <a:ext cx="147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78151" y="3402838"/>
            <a:ext cx="147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98265" y="3429761"/>
            <a:ext cx="147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88919" y="3920109"/>
            <a:ext cx="147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46630" y="3576954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01773" y="3969258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39592" y="3719576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02738" y="4147565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78607" y="3062097"/>
            <a:ext cx="87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27175" y="4313885"/>
            <a:ext cx="807720" cy="33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LowPAN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Calibri"/>
                <a:cs typeface="Calibri"/>
              </a:rPr>
              <a:t>(Home</a:t>
            </a:r>
            <a:r>
              <a:rPr sz="1000" b="1" spc="-5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energy)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794825" y="4466653"/>
            <a:ext cx="530860" cy="321945"/>
            <a:chOff x="2794825" y="4466653"/>
            <a:chExt cx="530860" cy="321945"/>
          </a:xfrm>
        </p:grpSpPr>
        <p:sp>
          <p:nvSpPr>
            <p:cNvPr id="42" name="object 42"/>
            <p:cNvSpPr/>
            <p:nvPr/>
          </p:nvSpPr>
          <p:spPr>
            <a:xfrm>
              <a:off x="2799588" y="4471415"/>
              <a:ext cx="521334" cy="312420"/>
            </a:xfrm>
            <a:custGeom>
              <a:avLst/>
              <a:gdLst/>
              <a:ahLst/>
              <a:cxnLst/>
              <a:rect l="l" t="t" r="r" b="b"/>
              <a:pathLst>
                <a:path w="521335" h="312420">
                  <a:moveTo>
                    <a:pt x="260604" y="0"/>
                  </a:moveTo>
                  <a:lnTo>
                    <a:pt x="200861" y="4127"/>
                  </a:lnTo>
                  <a:lnTo>
                    <a:pt x="146012" y="15884"/>
                  </a:lnTo>
                  <a:lnTo>
                    <a:pt x="97624" y="34329"/>
                  </a:lnTo>
                  <a:lnTo>
                    <a:pt x="57263" y="58525"/>
                  </a:lnTo>
                  <a:lnTo>
                    <a:pt x="26494" y="87530"/>
                  </a:lnTo>
                  <a:lnTo>
                    <a:pt x="6884" y="120404"/>
                  </a:lnTo>
                  <a:lnTo>
                    <a:pt x="0" y="156209"/>
                  </a:lnTo>
                  <a:lnTo>
                    <a:pt x="6884" y="192015"/>
                  </a:lnTo>
                  <a:lnTo>
                    <a:pt x="26494" y="224889"/>
                  </a:lnTo>
                  <a:lnTo>
                    <a:pt x="57263" y="253894"/>
                  </a:lnTo>
                  <a:lnTo>
                    <a:pt x="97624" y="278090"/>
                  </a:lnTo>
                  <a:lnTo>
                    <a:pt x="146012" y="296535"/>
                  </a:lnTo>
                  <a:lnTo>
                    <a:pt x="200861" y="308292"/>
                  </a:lnTo>
                  <a:lnTo>
                    <a:pt x="260604" y="312419"/>
                  </a:lnTo>
                  <a:lnTo>
                    <a:pt x="320346" y="308292"/>
                  </a:lnTo>
                  <a:lnTo>
                    <a:pt x="375195" y="296535"/>
                  </a:lnTo>
                  <a:lnTo>
                    <a:pt x="423583" y="278090"/>
                  </a:lnTo>
                  <a:lnTo>
                    <a:pt x="463944" y="253894"/>
                  </a:lnTo>
                  <a:lnTo>
                    <a:pt x="494713" y="224889"/>
                  </a:lnTo>
                  <a:lnTo>
                    <a:pt x="514323" y="192015"/>
                  </a:lnTo>
                  <a:lnTo>
                    <a:pt x="521208" y="156209"/>
                  </a:lnTo>
                  <a:lnTo>
                    <a:pt x="514323" y="120404"/>
                  </a:lnTo>
                  <a:lnTo>
                    <a:pt x="494713" y="87530"/>
                  </a:lnTo>
                  <a:lnTo>
                    <a:pt x="463944" y="58525"/>
                  </a:lnTo>
                  <a:lnTo>
                    <a:pt x="423583" y="34329"/>
                  </a:lnTo>
                  <a:lnTo>
                    <a:pt x="375195" y="15884"/>
                  </a:lnTo>
                  <a:lnTo>
                    <a:pt x="320346" y="4127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799588" y="4471415"/>
              <a:ext cx="521334" cy="312420"/>
            </a:xfrm>
            <a:custGeom>
              <a:avLst/>
              <a:gdLst/>
              <a:ahLst/>
              <a:cxnLst/>
              <a:rect l="l" t="t" r="r" b="b"/>
              <a:pathLst>
                <a:path w="521335" h="312420">
                  <a:moveTo>
                    <a:pt x="0" y="156209"/>
                  </a:moveTo>
                  <a:lnTo>
                    <a:pt x="26494" y="87530"/>
                  </a:lnTo>
                  <a:lnTo>
                    <a:pt x="57263" y="58525"/>
                  </a:lnTo>
                  <a:lnTo>
                    <a:pt x="97624" y="34329"/>
                  </a:lnTo>
                  <a:lnTo>
                    <a:pt x="146012" y="15884"/>
                  </a:lnTo>
                  <a:lnTo>
                    <a:pt x="200861" y="4127"/>
                  </a:lnTo>
                  <a:lnTo>
                    <a:pt x="260604" y="0"/>
                  </a:lnTo>
                  <a:lnTo>
                    <a:pt x="320346" y="4127"/>
                  </a:lnTo>
                  <a:lnTo>
                    <a:pt x="375195" y="15884"/>
                  </a:lnTo>
                  <a:lnTo>
                    <a:pt x="423583" y="34329"/>
                  </a:lnTo>
                  <a:lnTo>
                    <a:pt x="463944" y="58525"/>
                  </a:lnTo>
                  <a:lnTo>
                    <a:pt x="494713" y="87530"/>
                  </a:lnTo>
                  <a:lnTo>
                    <a:pt x="514323" y="120404"/>
                  </a:lnTo>
                  <a:lnTo>
                    <a:pt x="521208" y="156209"/>
                  </a:lnTo>
                  <a:lnTo>
                    <a:pt x="514323" y="192015"/>
                  </a:lnTo>
                  <a:lnTo>
                    <a:pt x="494713" y="224889"/>
                  </a:lnTo>
                  <a:lnTo>
                    <a:pt x="463944" y="253894"/>
                  </a:lnTo>
                  <a:lnTo>
                    <a:pt x="423583" y="278090"/>
                  </a:lnTo>
                  <a:lnTo>
                    <a:pt x="375195" y="296535"/>
                  </a:lnTo>
                  <a:lnTo>
                    <a:pt x="320346" y="308292"/>
                  </a:lnTo>
                  <a:lnTo>
                    <a:pt x="260604" y="312419"/>
                  </a:lnTo>
                  <a:lnTo>
                    <a:pt x="200861" y="308292"/>
                  </a:lnTo>
                  <a:lnTo>
                    <a:pt x="146012" y="296535"/>
                  </a:lnTo>
                  <a:lnTo>
                    <a:pt x="97624" y="278090"/>
                  </a:lnTo>
                  <a:lnTo>
                    <a:pt x="57263" y="253894"/>
                  </a:lnTo>
                  <a:lnTo>
                    <a:pt x="26494" y="224889"/>
                  </a:lnTo>
                  <a:lnTo>
                    <a:pt x="6884" y="192015"/>
                  </a:lnTo>
                  <a:lnTo>
                    <a:pt x="0" y="156209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980689" y="4532122"/>
            <a:ext cx="158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LG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24849" y="5147881"/>
            <a:ext cx="328295" cy="276225"/>
            <a:chOff x="2224849" y="5147881"/>
            <a:chExt cx="328295" cy="276225"/>
          </a:xfrm>
        </p:grpSpPr>
        <p:sp>
          <p:nvSpPr>
            <p:cNvPr id="46" name="object 46"/>
            <p:cNvSpPr/>
            <p:nvPr/>
          </p:nvSpPr>
          <p:spPr>
            <a:xfrm>
              <a:off x="2229611" y="5152644"/>
              <a:ext cx="318770" cy="266700"/>
            </a:xfrm>
            <a:custGeom>
              <a:avLst/>
              <a:gdLst/>
              <a:ahLst/>
              <a:cxnLst/>
              <a:rect l="l" t="t" r="r" b="b"/>
              <a:pathLst>
                <a:path w="318769" h="266700">
                  <a:moveTo>
                    <a:pt x="159257" y="0"/>
                  </a:moveTo>
                  <a:lnTo>
                    <a:pt x="108898" y="6797"/>
                  </a:lnTo>
                  <a:lnTo>
                    <a:pt x="65178" y="25725"/>
                  </a:lnTo>
                  <a:lnTo>
                    <a:pt x="30711" y="54589"/>
                  </a:lnTo>
                  <a:lnTo>
                    <a:pt x="8113" y="91196"/>
                  </a:lnTo>
                  <a:lnTo>
                    <a:pt x="0" y="133349"/>
                  </a:lnTo>
                  <a:lnTo>
                    <a:pt x="8113" y="175503"/>
                  </a:lnTo>
                  <a:lnTo>
                    <a:pt x="30711" y="212110"/>
                  </a:lnTo>
                  <a:lnTo>
                    <a:pt x="65178" y="240974"/>
                  </a:lnTo>
                  <a:lnTo>
                    <a:pt x="108898" y="259902"/>
                  </a:lnTo>
                  <a:lnTo>
                    <a:pt x="159257" y="266699"/>
                  </a:lnTo>
                  <a:lnTo>
                    <a:pt x="209617" y="259902"/>
                  </a:lnTo>
                  <a:lnTo>
                    <a:pt x="253337" y="240974"/>
                  </a:lnTo>
                  <a:lnTo>
                    <a:pt x="287804" y="212110"/>
                  </a:lnTo>
                  <a:lnTo>
                    <a:pt x="310402" y="175503"/>
                  </a:lnTo>
                  <a:lnTo>
                    <a:pt x="318515" y="133349"/>
                  </a:lnTo>
                  <a:lnTo>
                    <a:pt x="310402" y="91196"/>
                  </a:lnTo>
                  <a:lnTo>
                    <a:pt x="287804" y="54589"/>
                  </a:lnTo>
                  <a:lnTo>
                    <a:pt x="253337" y="25725"/>
                  </a:lnTo>
                  <a:lnTo>
                    <a:pt x="209617" y="6797"/>
                  </a:lnTo>
                  <a:lnTo>
                    <a:pt x="159257" y="0"/>
                  </a:lnTo>
                  <a:close/>
                </a:path>
              </a:pathLst>
            </a:custGeom>
            <a:solidFill>
              <a:srgbClr val="FF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29611" y="5152644"/>
              <a:ext cx="318770" cy="266700"/>
            </a:xfrm>
            <a:custGeom>
              <a:avLst/>
              <a:gdLst/>
              <a:ahLst/>
              <a:cxnLst/>
              <a:rect l="l" t="t" r="r" b="b"/>
              <a:pathLst>
                <a:path w="318769" h="266700">
                  <a:moveTo>
                    <a:pt x="0" y="133349"/>
                  </a:moveTo>
                  <a:lnTo>
                    <a:pt x="8113" y="91196"/>
                  </a:lnTo>
                  <a:lnTo>
                    <a:pt x="30711" y="54589"/>
                  </a:lnTo>
                  <a:lnTo>
                    <a:pt x="65178" y="25725"/>
                  </a:lnTo>
                  <a:lnTo>
                    <a:pt x="108898" y="6797"/>
                  </a:lnTo>
                  <a:lnTo>
                    <a:pt x="159257" y="0"/>
                  </a:lnTo>
                  <a:lnTo>
                    <a:pt x="209617" y="6797"/>
                  </a:lnTo>
                  <a:lnTo>
                    <a:pt x="253337" y="25725"/>
                  </a:lnTo>
                  <a:lnTo>
                    <a:pt x="287804" y="54589"/>
                  </a:lnTo>
                  <a:lnTo>
                    <a:pt x="310402" y="91196"/>
                  </a:lnTo>
                  <a:lnTo>
                    <a:pt x="318515" y="133349"/>
                  </a:lnTo>
                  <a:lnTo>
                    <a:pt x="310402" y="175503"/>
                  </a:lnTo>
                  <a:lnTo>
                    <a:pt x="287804" y="212110"/>
                  </a:lnTo>
                  <a:lnTo>
                    <a:pt x="253337" y="240974"/>
                  </a:lnTo>
                  <a:lnTo>
                    <a:pt x="209617" y="259902"/>
                  </a:lnTo>
                  <a:lnTo>
                    <a:pt x="159257" y="266699"/>
                  </a:lnTo>
                  <a:lnTo>
                    <a:pt x="108898" y="259902"/>
                  </a:lnTo>
                  <a:lnTo>
                    <a:pt x="65178" y="240974"/>
                  </a:lnTo>
                  <a:lnTo>
                    <a:pt x="30711" y="212110"/>
                  </a:lnTo>
                  <a:lnTo>
                    <a:pt x="8113" y="175503"/>
                  </a:lnTo>
                  <a:lnTo>
                    <a:pt x="0" y="133349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308098" y="5190871"/>
            <a:ext cx="160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860357" y="5399341"/>
            <a:ext cx="329565" cy="276225"/>
            <a:chOff x="2860357" y="5399341"/>
            <a:chExt cx="329565" cy="276225"/>
          </a:xfrm>
        </p:grpSpPr>
        <p:sp>
          <p:nvSpPr>
            <p:cNvPr id="50" name="object 50"/>
            <p:cNvSpPr/>
            <p:nvPr/>
          </p:nvSpPr>
          <p:spPr>
            <a:xfrm>
              <a:off x="2865120" y="5404103"/>
              <a:ext cx="320040" cy="266700"/>
            </a:xfrm>
            <a:custGeom>
              <a:avLst/>
              <a:gdLst/>
              <a:ahLst/>
              <a:cxnLst/>
              <a:rect l="l" t="t" r="r" b="b"/>
              <a:pathLst>
                <a:path w="320039" h="266700">
                  <a:moveTo>
                    <a:pt x="160019" y="0"/>
                  </a:moveTo>
                  <a:lnTo>
                    <a:pt x="109435" y="6797"/>
                  </a:lnTo>
                  <a:lnTo>
                    <a:pt x="65507" y="25725"/>
                  </a:lnTo>
                  <a:lnTo>
                    <a:pt x="30870" y="54589"/>
                  </a:lnTo>
                  <a:lnTo>
                    <a:pt x="8156" y="91196"/>
                  </a:lnTo>
                  <a:lnTo>
                    <a:pt x="0" y="133350"/>
                  </a:lnTo>
                  <a:lnTo>
                    <a:pt x="8156" y="175498"/>
                  </a:lnTo>
                  <a:lnTo>
                    <a:pt x="30870" y="212104"/>
                  </a:lnTo>
                  <a:lnTo>
                    <a:pt x="65507" y="240971"/>
                  </a:lnTo>
                  <a:lnTo>
                    <a:pt x="109435" y="259901"/>
                  </a:lnTo>
                  <a:lnTo>
                    <a:pt x="160019" y="266700"/>
                  </a:lnTo>
                  <a:lnTo>
                    <a:pt x="210604" y="259901"/>
                  </a:lnTo>
                  <a:lnTo>
                    <a:pt x="254532" y="240971"/>
                  </a:lnTo>
                  <a:lnTo>
                    <a:pt x="289169" y="212104"/>
                  </a:lnTo>
                  <a:lnTo>
                    <a:pt x="311883" y="175498"/>
                  </a:lnTo>
                  <a:lnTo>
                    <a:pt x="320040" y="133350"/>
                  </a:lnTo>
                  <a:lnTo>
                    <a:pt x="311883" y="91196"/>
                  </a:lnTo>
                  <a:lnTo>
                    <a:pt x="289169" y="54589"/>
                  </a:lnTo>
                  <a:lnTo>
                    <a:pt x="254532" y="25725"/>
                  </a:lnTo>
                  <a:lnTo>
                    <a:pt x="210604" y="6797"/>
                  </a:lnTo>
                  <a:lnTo>
                    <a:pt x="160019" y="0"/>
                  </a:lnTo>
                  <a:close/>
                </a:path>
              </a:pathLst>
            </a:custGeom>
            <a:solidFill>
              <a:srgbClr val="FF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65120" y="5404103"/>
              <a:ext cx="320040" cy="266700"/>
            </a:xfrm>
            <a:custGeom>
              <a:avLst/>
              <a:gdLst/>
              <a:ahLst/>
              <a:cxnLst/>
              <a:rect l="l" t="t" r="r" b="b"/>
              <a:pathLst>
                <a:path w="320039" h="266700">
                  <a:moveTo>
                    <a:pt x="0" y="133350"/>
                  </a:moveTo>
                  <a:lnTo>
                    <a:pt x="8156" y="91196"/>
                  </a:lnTo>
                  <a:lnTo>
                    <a:pt x="30870" y="54589"/>
                  </a:lnTo>
                  <a:lnTo>
                    <a:pt x="65507" y="25725"/>
                  </a:lnTo>
                  <a:lnTo>
                    <a:pt x="109435" y="6797"/>
                  </a:lnTo>
                  <a:lnTo>
                    <a:pt x="160019" y="0"/>
                  </a:lnTo>
                  <a:lnTo>
                    <a:pt x="210604" y="6797"/>
                  </a:lnTo>
                  <a:lnTo>
                    <a:pt x="254532" y="25725"/>
                  </a:lnTo>
                  <a:lnTo>
                    <a:pt x="289169" y="54589"/>
                  </a:lnTo>
                  <a:lnTo>
                    <a:pt x="311883" y="91196"/>
                  </a:lnTo>
                  <a:lnTo>
                    <a:pt x="320040" y="133350"/>
                  </a:lnTo>
                  <a:lnTo>
                    <a:pt x="311883" y="175498"/>
                  </a:lnTo>
                  <a:lnTo>
                    <a:pt x="289169" y="212104"/>
                  </a:lnTo>
                  <a:lnTo>
                    <a:pt x="254532" y="240971"/>
                  </a:lnTo>
                  <a:lnTo>
                    <a:pt x="210604" y="259901"/>
                  </a:lnTo>
                  <a:lnTo>
                    <a:pt x="160019" y="266700"/>
                  </a:lnTo>
                  <a:lnTo>
                    <a:pt x="109435" y="259901"/>
                  </a:lnTo>
                  <a:lnTo>
                    <a:pt x="65507" y="240971"/>
                  </a:lnTo>
                  <a:lnTo>
                    <a:pt x="30870" y="212104"/>
                  </a:lnTo>
                  <a:lnTo>
                    <a:pt x="8156" y="175498"/>
                  </a:lnTo>
                  <a:lnTo>
                    <a:pt x="0" y="133350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44495" y="5442584"/>
            <a:ext cx="160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530917" y="5213413"/>
            <a:ext cx="328295" cy="278130"/>
            <a:chOff x="3530917" y="5213413"/>
            <a:chExt cx="328295" cy="278130"/>
          </a:xfrm>
        </p:grpSpPr>
        <p:sp>
          <p:nvSpPr>
            <p:cNvPr id="54" name="object 54"/>
            <p:cNvSpPr/>
            <p:nvPr/>
          </p:nvSpPr>
          <p:spPr>
            <a:xfrm>
              <a:off x="3535679" y="5218176"/>
              <a:ext cx="318770" cy="268605"/>
            </a:xfrm>
            <a:custGeom>
              <a:avLst/>
              <a:gdLst/>
              <a:ahLst/>
              <a:cxnLst/>
              <a:rect l="l" t="t" r="r" b="b"/>
              <a:pathLst>
                <a:path w="318770" h="268604">
                  <a:moveTo>
                    <a:pt x="159258" y="0"/>
                  </a:moveTo>
                  <a:lnTo>
                    <a:pt x="108898" y="6839"/>
                  </a:lnTo>
                  <a:lnTo>
                    <a:pt x="65178" y="25883"/>
                  </a:lnTo>
                  <a:lnTo>
                    <a:pt x="30711" y="54918"/>
                  </a:lnTo>
                  <a:lnTo>
                    <a:pt x="8113" y="91732"/>
                  </a:lnTo>
                  <a:lnTo>
                    <a:pt x="0" y="134112"/>
                  </a:lnTo>
                  <a:lnTo>
                    <a:pt x="8113" y="176491"/>
                  </a:lnTo>
                  <a:lnTo>
                    <a:pt x="30711" y="213305"/>
                  </a:lnTo>
                  <a:lnTo>
                    <a:pt x="65178" y="242340"/>
                  </a:lnTo>
                  <a:lnTo>
                    <a:pt x="108898" y="261384"/>
                  </a:lnTo>
                  <a:lnTo>
                    <a:pt x="159258" y="268224"/>
                  </a:lnTo>
                  <a:lnTo>
                    <a:pt x="209617" y="261384"/>
                  </a:lnTo>
                  <a:lnTo>
                    <a:pt x="253337" y="242340"/>
                  </a:lnTo>
                  <a:lnTo>
                    <a:pt x="287804" y="213305"/>
                  </a:lnTo>
                  <a:lnTo>
                    <a:pt x="310402" y="176491"/>
                  </a:lnTo>
                  <a:lnTo>
                    <a:pt x="318516" y="134112"/>
                  </a:lnTo>
                  <a:lnTo>
                    <a:pt x="310402" y="91732"/>
                  </a:lnTo>
                  <a:lnTo>
                    <a:pt x="287804" y="54918"/>
                  </a:lnTo>
                  <a:lnTo>
                    <a:pt x="253337" y="25883"/>
                  </a:lnTo>
                  <a:lnTo>
                    <a:pt x="209617" y="6839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35679" y="5218176"/>
              <a:ext cx="318770" cy="268605"/>
            </a:xfrm>
            <a:custGeom>
              <a:avLst/>
              <a:gdLst/>
              <a:ahLst/>
              <a:cxnLst/>
              <a:rect l="l" t="t" r="r" b="b"/>
              <a:pathLst>
                <a:path w="318770" h="268604">
                  <a:moveTo>
                    <a:pt x="0" y="134112"/>
                  </a:moveTo>
                  <a:lnTo>
                    <a:pt x="8113" y="91732"/>
                  </a:lnTo>
                  <a:lnTo>
                    <a:pt x="30711" y="54918"/>
                  </a:lnTo>
                  <a:lnTo>
                    <a:pt x="65178" y="25883"/>
                  </a:lnTo>
                  <a:lnTo>
                    <a:pt x="108898" y="6839"/>
                  </a:lnTo>
                  <a:lnTo>
                    <a:pt x="159258" y="0"/>
                  </a:lnTo>
                  <a:lnTo>
                    <a:pt x="209617" y="6839"/>
                  </a:lnTo>
                  <a:lnTo>
                    <a:pt x="253337" y="25883"/>
                  </a:lnTo>
                  <a:lnTo>
                    <a:pt x="287804" y="54918"/>
                  </a:lnTo>
                  <a:lnTo>
                    <a:pt x="310402" y="91732"/>
                  </a:lnTo>
                  <a:lnTo>
                    <a:pt x="318516" y="134112"/>
                  </a:lnTo>
                  <a:lnTo>
                    <a:pt x="310402" y="176491"/>
                  </a:lnTo>
                  <a:lnTo>
                    <a:pt x="287804" y="213305"/>
                  </a:lnTo>
                  <a:lnTo>
                    <a:pt x="253337" y="242340"/>
                  </a:lnTo>
                  <a:lnTo>
                    <a:pt x="209617" y="261384"/>
                  </a:lnTo>
                  <a:lnTo>
                    <a:pt x="159258" y="268224"/>
                  </a:lnTo>
                  <a:lnTo>
                    <a:pt x="108898" y="261384"/>
                  </a:lnTo>
                  <a:lnTo>
                    <a:pt x="65178" y="242340"/>
                  </a:lnTo>
                  <a:lnTo>
                    <a:pt x="30711" y="213305"/>
                  </a:lnTo>
                  <a:lnTo>
                    <a:pt x="8113" y="176491"/>
                  </a:lnTo>
                  <a:lnTo>
                    <a:pt x="0" y="1341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614420" y="5257038"/>
            <a:ext cx="160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LN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383917" y="4497323"/>
            <a:ext cx="4143375" cy="1435735"/>
            <a:chOff x="2383917" y="4497323"/>
            <a:chExt cx="4143375" cy="1435735"/>
          </a:xfrm>
        </p:grpSpPr>
        <p:sp>
          <p:nvSpPr>
            <p:cNvPr id="58" name="object 58"/>
            <p:cNvSpPr/>
            <p:nvPr/>
          </p:nvSpPr>
          <p:spPr>
            <a:xfrm>
              <a:off x="2383917" y="4738877"/>
              <a:ext cx="1299845" cy="660400"/>
            </a:xfrm>
            <a:custGeom>
              <a:avLst/>
              <a:gdLst/>
              <a:ahLst/>
              <a:cxnLst/>
              <a:rect l="l" t="t" r="r" b="b"/>
              <a:pathLst>
                <a:path w="1299845" h="660400">
                  <a:moveTo>
                    <a:pt x="492887" y="0"/>
                  </a:moveTo>
                  <a:lnTo>
                    <a:pt x="389255" y="18542"/>
                  </a:lnTo>
                  <a:lnTo>
                    <a:pt x="383921" y="19558"/>
                  </a:lnTo>
                  <a:lnTo>
                    <a:pt x="380365" y="24638"/>
                  </a:lnTo>
                  <a:lnTo>
                    <a:pt x="381254" y="30099"/>
                  </a:lnTo>
                  <a:lnTo>
                    <a:pt x="382270" y="35433"/>
                  </a:lnTo>
                  <a:lnTo>
                    <a:pt x="387477" y="38989"/>
                  </a:lnTo>
                  <a:lnTo>
                    <a:pt x="392811" y="38100"/>
                  </a:lnTo>
                  <a:lnTo>
                    <a:pt x="443509" y="28994"/>
                  </a:lnTo>
                  <a:lnTo>
                    <a:pt x="0" y="406781"/>
                  </a:lnTo>
                  <a:lnTo>
                    <a:pt x="12954" y="421767"/>
                  </a:lnTo>
                  <a:lnTo>
                    <a:pt x="456361" y="44183"/>
                  </a:lnTo>
                  <a:lnTo>
                    <a:pt x="439420" y="92710"/>
                  </a:lnTo>
                  <a:lnTo>
                    <a:pt x="437515" y="97917"/>
                  </a:lnTo>
                  <a:lnTo>
                    <a:pt x="440309" y="103505"/>
                  </a:lnTo>
                  <a:lnTo>
                    <a:pt x="445389" y="105283"/>
                  </a:lnTo>
                  <a:lnTo>
                    <a:pt x="450596" y="107188"/>
                  </a:lnTo>
                  <a:lnTo>
                    <a:pt x="456184" y="104394"/>
                  </a:lnTo>
                  <a:lnTo>
                    <a:pt x="458089" y="99187"/>
                  </a:lnTo>
                  <a:lnTo>
                    <a:pt x="491058" y="5207"/>
                  </a:lnTo>
                  <a:lnTo>
                    <a:pt x="492887" y="0"/>
                  </a:lnTo>
                  <a:close/>
                </a:path>
                <a:path w="1299845" h="660400">
                  <a:moveTo>
                    <a:pt x="726440" y="144780"/>
                  </a:moveTo>
                  <a:lnTo>
                    <a:pt x="686562" y="64643"/>
                  </a:lnTo>
                  <a:lnTo>
                    <a:pt x="677164" y="45720"/>
                  </a:lnTo>
                  <a:lnTo>
                    <a:pt x="618236" y="132715"/>
                  </a:lnTo>
                  <a:lnTo>
                    <a:pt x="615188" y="137287"/>
                  </a:lnTo>
                  <a:lnTo>
                    <a:pt x="616331" y="143510"/>
                  </a:lnTo>
                  <a:lnTo>
                    <a:pt x="620903" y="146558"/>
                  </a:lnTo>
                  <a:lnTo>
                    <a:pt x="625348" y="149606"/>
                  </a:lnTo>
                  <a:lnTo>
                    <a:pt x="631571" y="148463"/>
                  </a:lnTo>
                  <a:lnTo>
                    <a:pt x="634619" y="143891"/>
                  </a:lnTo>
                  <a:lnTo>
                    <a:pt x="663511" y="101282"/>
                  </a:lnTo>
                  <a:lnTo>
                    <a:pt x="625983" y="658749"/>
                  </a:lnTo>
                  <a:lnTo>
                    <a:pt x="645795" y="660019"/>
                  </a:lnTo>
                  <a:lnTo>
                    <a:pt x="683323" y="102590"/>
                  </a:lnTo>
                  <a:lnTo>
                    <a:pt x="706247" y="148717"/>
                  </a:lnTo>
                  <a:lnTo>
                    <a:pt x="708660" y="153670"/>
                  </a:lnTo>
                  <a:lnTo>
                    <a:pt x="714629" y="155575"/>
                  </a:lnTo>
                  <a:lnTo>
                    <a:pt x="719582" y="153162"/>
                  </a:lnTo>
                  <a:lnTo>
                    <a:pt x="724408" y="150749"/>
                  </a:lnTo>
                  <a:lnTo>
                    <a:pt x="726440" y="144780"/>
                  </a:lnTo>
                  <a:close/>
                </a:path>
                <a:path w="1299845" h="660400">
                  <a:moveTo>
                    <a:pt x="1299464" y="467233"/>
                  </a:moveTo>
                  <a:lnTo>
                    <a:pt x="906665" y="35013"/>
                  </a:lnTo>
                  <a:lnTo>
                    <a:pt x="961009" y="52070"/>
                  </a:lnTo>
                  <a:lnTo>
                    <a:pt x="966597" y="49149"/>
                  </a:lnTo>
                  <a:lnTo>
                    <a:pt x="969899" y="38735"/>
                  </a:lnTo>
                  <a:lnTo>
                    <a:pt x="966978" y="33147"/>
                  </a:lnTo>
                  <a:lnTo>
                    <a:pt x="886523" y="7874"/>
                  </a:lnTo>
                  <a:lnTo>
                    <a:pt x="861441" y="0"/>
                  </a:lnTo>
                  <a:lnTo>
                    <a:pt x="884428" y="108204"/>
                  </a:lnTo>
                  <a:lnTo>
                    <a:pt x="889749" y="111633"/>
                  </a:lnTo>
                  <a:lnTo>
                    <a:pt x="900430" y="109347"/>
                  </a:lnTo>
                  <a:lnTo>
                    <a:pt x="903859" y="104140"/>
                  </a:lnTo>
                  <a:lnTo>
                    <a:pt x="902716" y="98679"/>
                  </a:lnTo>
                  <a:lnTo>
                    <a:pt x="891971" y="48374"/>
                  </a:lnTo>
                  <a:lnTo>
                    <a:pt x="1284859" y="480568"/>
                  </a:lnTo>
                  <a:lnTo>
                    <a:pt x="1299464" y="467233"/>
                  </a:lnTo>
                  <a:close/>
                </a:path>
              </a:pathLst>
            </a:custGeom>
            <a:solidFill>
              <a:srgbClr val="FF8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2816" y="4497323"/>
              <a:ext cx="2284476" cy="1435608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251964" y="5902248"/>
            <a:ext cx="1513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Low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Power</a:t>
            </a:r>
            <a:r>
              <a:rPr sz="1000" b="1" spc="-10" dirty="0">
                <a:latin typeface="Calibri"/>
                <a:cs typeface="Calibri"/>
              </a:rPr>
              <a:t> High</a:t>
            </a:r>
            <a:r>
              <a:rPr sz="1000" b="1" spc="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Range</a:t>
            </a:r>
            <a:r>
              <a:rPr sz="1000" b="1" spc="-2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N/W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462529" y="6054648"/>
            <a:ext cx="1091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(Water</a:t>
            </a:r>
            <a:r>
              <a:rPr sz="1000" b="1" spc="-4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Distribution)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04535" y="4552899"/>
            <a:ext cx="167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98872" y="4904994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274309" y="5063997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072885" y="5017770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95902" y="5207634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431284" y="5432805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29098" y="5638291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28640" y="5751067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487415" y="5591962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676646" y="5214365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954395" y="5492597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40221" y="5412994"/>
            <a:ext cx="133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27270" y="6142735"/>
            <a:ext cx="10623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Calibri"/>
                <a:cs typeface="Calibri"/>
              </a:rPr>
              <a:t>GSM</a:t>
            </a:r>
            <a:r>
              <a:rPr sz="1000" b="1" spc="-3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(Smart</a:t>
            </a:r>
            <a:r>
              <a:rPr sz="1000" b="1" spc="-3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Waste)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372921" y="4503229"/>
            <a:ext cx="538480" cy="304165"/>
            <a:chOff x="7372921" y="4503229"/>
            <a:chExt cx="538480" cy="304165"/>
          </a:xfrm>
        </p:grpSpPr>
        <p:sp>
          <p:nvSpPr>
            <p:cNvPr id="76" name="object 76"/>
            <p:cNvSpPr/>
            <p:nvPr/>
          </p:nvSpPr>
          <p:spPr>
            <a:xfrm>
              <a:off x="7377683" y="4507991"/>
              <a:ext cx="528955" cy="294640"/>
            </a:xfrm>
            <a:custGeom>
              <a:avLst/>
              <a:gdLst/>
              <a:ahLst/>
              <a:cxnLst/>
              <a:rect l="l" t="t" r="r" b="b"/>
              <a:pathLst>
                <a:path w="528954" h="294639">
                  <a:moveTo>
                    <a:pt x="264414" y="0"/>
                  </a:moveTo>
                  <a:lnTo>
                    <a:pt x="203780" y="3881"/>
                  </a:lnTo>
                  <a:lnTo>
                    <a:pt x="148123" y="14937"/>
                  </a:lnTo>
                  <a:lnTo>
                    <a:pt x="99028" y="32290"/>
                  </a:lnTo>
                  <a:lnTo>
                    <a:pt x="58083" y="55059"/>
                  </a:lnTo>
                  <a:lnTo>
                    <a:pt x="26872" y="82364"/>
                  </a:lnTo>
                  <a:lnTo>
                    <a:pt x="0" y="147065"/>
                  </a:lnTo>
                  <a:lnTo>
                    <a:pt x="6982" y="180805"/>
                  </a:lnTo>
                  <a:lnTo>
                    <a:pt x="58083" y="239072"/>
                  </a:lnTo>
                  <a:lnTo>
                    <a:pt x="99028" y="261841"/>
                  </a:lnTo>
                  <a:lnTo>
                    <a:pt x="148123" y="279194"/>
                  </a:lnTo>
                  <a:lnTo>
                    <a:pt x="203780" y="290250"/>
                  </a:lnTo>
                  <a:lnTo>
                    <a:pt x="264414" y="294131"/>
                  </a:lnTo>
                  <a:lnTo>
                    <a:pt x="325047" y="290250"/>
                  </a:lnTo>
                  <a:lnTo>
                    <a:pt x="380704" y="279194"/>
                  </a:lnTo>
                  <a:lnTo>
                    <a:pt x="429799" y="261841"/>
                  </a:lnTo>
                  <a:lnTo>
                    <a:pt x="470744" y="239072"/>
                  </a:lnTo>
                  <a:lnTo>
                    <a:pt x="501955" y="211767"/>
                  </a:lnTo>
                  <a:lnTo>
                    <a:pt x="528827" y="147065"/>
                  </a:lnTo>
                  <a:lnTo>
                    <a:pt x="521845" y="113326"/>
                  </a:lnTo>
                  <a:lnTo>
                    <a:pt x="470744" y="55059"/>
                  </a:lnTo>
                  <a:lnTo>
                    <a:pt x="429799" y="32290"/>
                  </a:lnTo>
                  <a:lnTo>
                    <a:pt x="380704" y="14937"/>
                  </a:lnTo>
                  <a:lnTo>
                    <a:pt x="325047" y="3881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C589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377683" y="4507991"/>
              <a:ext cx="528955" cy="294640"/>
            </a:xfrm>
            <a:custGeom>
              <a:avLst/>
              <a:gdLst/>
              <a:ahLst/>
              <a:cxnLst/>
              <a:rect l="l" t="t" r="r" b="b"/>
              <a:pathLst>
                <a:path w="528954" h="294639">
                  <a:moveTo>
                    <a:pt x="0" y="147065"/>
                  </a:moveTo>
                  <a:lnTo>
                    <a:pt x="26872" y="82364"/>
                  </a:lnTo>
                  <a:lnTo>
                    <a:pt x="58083" y="55059"/>
                  </a:lnTo>
                  <a:lnTo>
                    <a:pt x="99028" y="32290"/>
                  </a:lnTo>
                  <a:lnTo>
                    <a:pt x="148123" y="14937"/>
                  </a:lnTo>
                  <a:lnTo>
                    <a:pt x="203780" y="3881"/>
                  </a:lnTo>
                  <a:lnTo>
                    <a:pt x="264414" y="0"/>
                  </a:lnTo>
                  <a:lnTo>
                    <a:pt x="325047" y="3881"/>
                  </a:lnTo>
                  <a:lnTo>
                    <a:pt x="380704" y="14937"/>
                  </a:lnTo>
                  <a:lnTo>
                    <a:pt x="429799" y="32290"/>
                  </a:lnTo>
                  <a:lnTo>
                    <a:pt x="470744" y="55059"/>
                  </a:lnTo>
                  <a:lnTo>
                    <a:pt x="501955" y="82364"/>
                  </a:lnTo>
                  <a:lnTo>
                    <a:pt x="528827" y="147065"/>
                  </a:lnTo>
                  <a:lnTo>
                    <a:pt x="521845" y="180805"/>
                  </a:lnTo>
                  <a:lnTo>
                    <a:pt x="470744" y="239072"/>
                  </a:lnTo>
                  <a:lnTo>
                    <a:pt x="429799" y="261841"/>
                  </a:lnTo>
                  <a:lnTo>
                    <a:pt x="380704" y="279194"/>
                  </a:lnTo>
                  <a:lnTo>
                    <a:pt x="325047" y="290250"/>
                  </a:lnTo>
                  <a:lnTo>
                    <a:pt x="264414" y="294131"/>
                  </a:lnTo>
                  <a:lnTo>
                    <a:pt x="203780" y="290250"/>
                  </a:lnTo>
                  <a:lnTo>
                    <a:pt x="148123" y="279194"/>
                  </a:lnTo>
                  <a:lnTo>
                    <a:pt x="99028" y="261841"/>
                  </a:lnTo>
                  <a:lnTo>
                    <a:pt x="58083" y="239072"/>
                  </a:lnTo>
                  <a:lnTo>
                    <a:pt x="26872" y="211767"/>
                  </a:lnTo>
                  <a:lnTo>
                    <a:pt x="0" y="147065"/>
                  </a:lnTo>
                  <a:close/>
                </a:path>
              </a:pathLst>
            </a:custGeom>
            <a:ln w="9144">
              <a:solidFill>
                <a:srgbClr val="9966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525893" y="4559934"/>
            <a:ext cx="233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BAP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836473" y="5001577"/>
            <a:ext cx="395605" cy="278130"/>
            <a:chOff x="6836473" y="5001577"/>
            <a:chExt cx="395605" cy="278130"/>
          </a:xfrm>
        </p:grpSpPr>
        <p:sp>
          <p:nvSpPr>
            <p:cNvPr id="80" name="object 80"/>
            <p:cNvSpPr/>
            <p:nvPr/>
          </p:nvSpPr>
          <p:spPr>
            <a:xfrm>
              <a:off x="6841235" y="5006340"/>
              <a:ext cx="386080" cy="268605"/>
            </a:xfrm>
            <a:custGeom>
              <a:avLst/>
              <a:gdLst/>
              <a:ahLst/>
              <a:cxnLst/>
              <a:rect l="l" t="t" r="r" b="b"/>
              <a:pathLst>
                <a:path w="386079" h="268604">
                  <a:moveTo>
                    <a:pt x="192786" y="0"/>
                  </a:moveTo>
                  <a:lnTo>
                    <a:pt x="141552" y="4792"/>
                  </a:lnTo>
                  <a:lnTo>
                    <a:pt x="95504" y="18316"/>
                  </a:lnTo>
                  <a:lnTo>
                    <a:pt x="56483" y="39290"/>
                  </a:lnTo>
                  <a:lnTo>
                    <a:pt x="26331" y="66435"/>
                  </a:lnTo>
                  <a:lnTo>
                    <a:pt x="0" y="134112"/>
                  </a:lnTo>
                  <a:lnTo>
                    <a:pt x="6889" y="169754"/>
                  </a:lnTo>
                  <a:lnTo>
                    <a:pt x="56483" y="228933"/>
                  </a:lnTo>
                  <a:lnTo>
                    <a:pt x="95503" y="249907"/>
                  </a:lnTo>
                  <a:lnTo>
                    <a:pt x="141552" y="263431"/>
                  </a:lnTo>
                  <a:lnTo>
                    <a:pt x="192786" y="268224"/>
                  </a:lnTo>
                  <a:lnTo>
                    <a:pt x="244019" y="263431"/>
                  </a:lnTo>
                  <a:lnTo>
                    <a:pt x="290068" y="249907"/>
                  </a:lnTo>
                  <a:lnTo>
                    <a:pt x="329088" y="228933"/>
                  </a:lnTo>
                  <a:lnTo>
                    <a:pt x="359240" y="201788"/>
                  </a:lnTo>
                  <a:lnTo>
                    <a:pt x="385572" y="134112"/>
                  </a:lnTo>
                  <a:lnTo>
                    <a:pt x="378682" y="98469"/>
                  </a:lnTo>
                  <a:lnTo>
                    <a:pt x="329088" y="39290"/>
                  </a:lnTo>
                  <a:lnTo>
                    <a:pt x="290068" y="18316"/>
                  </a:lnTo>
                  <a:lnTo>
                    <a:pt x="244019" y="4792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41235" y="5006340"/>
              <a:ext cx="386080" cy="268605"/>
            </a:xfrm>
            <a:custGeom>
              <a:avLst/>
              <a:gdLst/>
              <a:ahLst/>
              <a:cxnLst/>
              <a:rect l="l" t="t" r="r" b="b"/>
              <a:pathLst>
                <a:path w="386079" h="268604">
                  <a:moveTo>
                    <a:pt x="0" y="134112"/>
                  </a:moveTo>
                  <a:lnTo>
                    <a:pt x="26331" y="66435"/>
                  </a:lnTo>
                  <a:lnTo>
                    <a:pt x="56483" y="39290"/>
                  </a:lnTo>
                  <a:lnTo>
                    <a:pt x="95504" y="18316"/>
                  </a:lnTo>
                  <a:lnTo>
                    <a:pt x="141552" y="4792"/>
                  </a:lnTo>
                  <a:lnTo>
                    <a:pt x="192786" y="0"/>
                  </a:lnTo>
                  <a:lnTo>
                    <a:pt x="244019" y="4792"/>
                  </a:lnTo>
                  <a:lnTo>
                    <a:pt x="290068" y="18316"/>
                  </a:lnTo>
                  <a:lnTo>
                    <a:pt x="329088" y="39290"/>
                  </a:lnTo>
                  <a:lnTo>
                    <a:pt x="359240" y="66435"/>
                  </a:lnTo>
                  <a:lnTo>
                    <a:pt x="385572" y="134112"/>
                  </a:lnTo>
                  <a:lnTo>
                    <a:pt x="378682" y="169754"/>
                  </a:lnTo>
                  <a:lnTo>
                    <a:pt x="329088" y="228933"/>
                  </a:lnTo>
                  <a:lnTo>
                    <a:pt x="290068" y="249907"/>
                  </a:lnTo>
                  <a:lnTo>
                    <a:pt x="244019" y="263431"/>
                  </a:lnTo>
                  <a:lnTo>
                    <a:pt x="192786" y="268224"/>
                  </a:lnTo>
                  <a:lnTo>
                    <a:pt x="141552" y="263431"/>
                  </a:lnTo>
                  <a:lnTo>
                    <a:pt x="95503" y="249907"/>
                  </a:lnTo>
                  <a:lnTo>
                    <a:pt x="56483" y="228933"/>
                  </a:lnTo>
                  <a:lnTo>
                    <a:pt x="26331" y="201788"/>
                  </a:lnTo>
                  <a:lnTo>
                    <a:pt x="0" y="1341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6948931" y="5045455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7025449" y="5438965"/>
            <a:ext cx="395605" cy="278130"/>
            <a:chOff x="7025449" y="5438965"/>
            <a:chExt cx="395605" cy="278130"/>
          </a:xfrm>
        </p:grpSpPr>
        <p:sp>
          <p:nvSpPr>
            <p:cNvPr id="84" name="object 84"/>
            <p:cNvSpPr/>
            <p:nvPr/>
          </p:nvSpPr>
          <p:spPr>
            <a:xfrm>
              <a:off x="7030211" y="5443728"/>
              <a:ext cx="386080" cy="268605"/>
            </a:xfrm>
            <a:custGeom>
              <a:avLst/>
              <a:gdLst/>
              <a:ahLst/>
              <a:cxnLst/>
              <a:rect l="l" t="t" r="r" b="b"/>
              <a:pathLst>
                <a:path w="386079" h="268604">
                  <a:moveTo>
                    <a:pt x="192786" y="0"/>
                  </a:moveTo>
                  <a:lnTo>
                    <a:pt x="141552" y="4792"/>
                  </a:lnTo>
                  <a:lnTo>
                    <a:pt x="95504" y="18316"/>
                  </a:lnTo>
                  <a:lnTo>
                    <a:pt x="56483" y="39290"/>
                  </a:lnTo>
                  <a:lnTo>
                    <a:pt x="26331" y="66435"/>
                  </a:lnTo>
                  <a:lnTo>
                    <a:pt x="0" y="134112"/>
                  </a:lnTo>
                  <a:lnTo>
                    <a:pt x="6889" y="169763"/>
                  </a:lnTo>
                  <a:lnTo>
                    <a:pt x="56483" y="228942"/>
                  </a:lnTo>
                  <a:lnTo>
                    <a:pt x="95503" y="249913"/>
                  </a:lnTo>
                  <a:lnTo>
                    <a:pt x="141552" y="263433"/>
                  </a:lnTo>
                  <a:lnTo>
                    <a:pt x="192786" y="268224"/>
                  </a:lnTo>
                  <a:lnTo>
                    <a:pt x="244019" y="263433"/>
                  </a:lnTo>
                  <a:lnTo>
                    <a:pt x="290068" y="249913"/>
                  </a:lnTo>
                  <a:lnTo>
                    <a:pt x="329088" y="228942"/>
                  </a:lnTo>
                  <a:lnTo>
                    <a:pt x="359240" y="201800"/>
                  </a:lnTo>
                  <a:lnTo>
                    <a:pt x="385572" y="134112"/>
                  </a:lnTo>
                  <a:lnTo>
                    <a:pt x="378682" y="98469"/>
                  </a:lnTo>
                  <a:lnTo>
                    <a:pt x="329088" y="39290"/>
                  </a:lnTo>
                  <a:lnTo>
                    <a:pt x="290068" y="18316"/>
                  </a:lnTo>
                  <a:lnTo>
                    <a:pt x="244019" y="4792"/>
                  </a:lnTo>
                  <a:lnTo>
                    <a:pt x="192786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30211" y="5443728"/>
              <a:ext cx="386080" cy="268605"/>
            </a:xfrm>
            <a:custGeom>
              <a:avLst/>
              <a:gdLst/>
              <a:ahLst/>
              <a:cxnLst/>
              <a:rect l="l" t="t" r="r" b="b"/>
              <a:pathLst>
                <a:path w="386079" h="268604">
                  <a:moveTo>
                    <a:pt x="0" y="134112"/>
                  </a:moveTo>
                  <a:lnTo>
                    <a:pt x="26331" y="66435"/>
                  </a:lnTo>
                  <a:lnTo>
                    <a:pt x="56483" y="39290"/>
                  </a:lnTo>
                  <a:lnTo>
                    <a:pt x="95504" y="18316"/>
                  </a:lnTo>
                  <a:lnTo>
                    <a:pt x="141552" y="4792"/>
                  </a:lnTo>
                  <a:lnTo>
                    <a:pt x="192786" y="0"/>
                  </a:lnTo>
                  <a:lnTo>
                    <a:pt x="244019" y="4792"/>
                  </a:lnTo>
                  <a:lnTo>
                    <a:pt x="290068" y="18316"/>
                  </a:lnTo>
                  <a:lnTo>
                    <a:pt x="329088" y="39290"/>
                  </a:lnTo>
                  <a:lnTo>
                    <a:pt x="359240" y="66435"/>
                  </a:lnTo>
                  <a:lnTo>
                    <a:pt x="385572" y="134112"/>
                  </a:lnTo>
                  <a:lnTo>
                    <a:pt x="378682" y="169763"/>
                  </a:lnTo>
                  <a:lnTo>
                    <a:pt x="329088" y="228942"/>
                  </a:lnTo>
                  <a:lnTo>
                    <a:pt x="290068" y="249913"/>
                  </a:lnTo>
                  <a:lnTo>
                    <a:pt x="244019" y="263433"/>
                  </a:lnTo>
                  <a:lnTo>
                    <a:pt x="192786" y="268224"/>
                  </a:lnTo>
                  <a:lnTo>
                    <a:pt x="141552" y="263433"/>
                  </a:lnTo>
                  <a:lnTo>
                    <a:pt x="95503" y="249913"/>
                  </a:lnTo>
                  <a:lnTo>
                    <a:pt x="56483" y="228942"/>
                  </a:lnTo>
                  <a:lnTo>
                    <a:pt x="26331" y="201800"/>
                  </a:lnTo>
                  <a:lnTo>
                    <a:pt x="0" y="1341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138161" y="5482844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505509" y="5551741"/>
            <a:ext cx="396875" cy="278130"/>
            <a:chOff x="7505509" y="5551741"/>
            <a:chExt cx="396875" cy="278130"/>
          </a:xfrm>
        </p:grpSpPr>
        <p:sp>
          <p:nvSpPr>
            <p:cNvPr id="88" name="object 88"/>
            <p:cNvSpPr/>
            <p:nvPr/>
          </p:nvSpPr>
          <p:spPr>
            <a:xfrm>
              <a:off x="7510271" y="5556503"/>
              <a:ext cx="387350" cy="268605"/>
            </a:xfrm>
            <a:custGeom>
              <a:avLst/>
              <a:gdLst/>
              <a:ahLst/>
              <a:cxnLst/>
              <a:rect l="l" t="t" r="r" b="b"/>
              <a:pathLst>
                <a:path w="387350" h="268604">
                  <a:moveTo>
                    <a:pt x="193548" y="0"/>
                  </a:moveTo>
                  <a:lnTo>
                    <a:pt x="142081" y="4790"/>
                  </a:lnTo>
                  <a:lnTo>
                    <a:pt x="95842" y="18310"/>
                  </a:lnTo>
                  <a:lnTo>
                    <a:pt x="56673" y="39281"/>
                  </a:lnTo>
                  <a:lnTo>
                    <a:pt x="26416" y="66423"/>
                  </a:lnTo>
                  <a:lnTo>
                    <a:pt x="0" y="134112"/>
                  </a:lnTo>
                  <a:lnTo>
                    <a:pt x="6910" y="169763"/>
                  </a:lnTo>
                  <a:lnTo>
                    <a:pt x="56673" y="228942"/>
                  </a:lnTo>
                  <a:lnTo>
                    <a:pt x="95842" y="249913"/>
                  </a:lnTo>
                  <a:lnTo>
                    <a:pt x="142081" y="263433"/>
                  </a:lnTo>
                  <a:lnTo>
                    <a:pt x="193548" y="268224"/>
                  </a:lnTo>
                  <a:lnTo>
                    <a:pt x="245014" y="263433"/>
                  </a:lnTo>
                  <a:lnTo>
                    <a:pt x="291253" y="249913"/>
                  </a:lnTo>
                  <a:lnTo>
                    <a:pt x="330422" y="228942"/>
                  </a:lnTo>
                  <a:lnTo>
                    <a:pt x="360679" y="201800"/>
                  </a:lnTo>
                  <a:lnTo>
                    <a:pt x="387096" y="134112"/>
                  </a:lnTo>
                  <a:lnTo>
                    <a:pt x="380185" y="98460"/>
                  </a:lnTo>
                  <a:lnTo>
                    <a:pt x="330422" y="39281"/>
                  </a:lnTo>
                  <a:lnTo>
                    <a:pt x="291253" y="18310"/>
                  </a:lnTo>
                  <a:lnTo>
                    <a:pt x="245014" y="4790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510271" y="5556503"/>
              <a:ext cx="387350" cy="268605"/>
            </a:xfrm>
            <a:custGeom>
              <a:avLst/>
              <a:gdLst/>
              <a:ahLst/>
              <a:cxnLst/>
              <a:rect l="l" t="t" r="r" b="b"/>
              <a:pathLst>
                <a:path w="387350" h="268604">
                  <a:moveTo>
                    <a:pt x="0" y="134112"/>
                  </a:moveTo>
                  <a:lnTo>
                    <a:pt x="26416" y="66423"/>
                  </a:lnTo>
                  <a:lnTo>
                    <a:pt x="56673" y="39281"/>
                  </a:lnTo>
                  <a:lnTo>
                    <a:pt x="95842" y="18310"/>
                  </a:lnTo>
                  <a:lnTo>
                    <a:pt x="142081" y="4790"/>
                  </a:lnTo>
                  <a:lnTo>
                    <a:pt x="193548" y="0"/>
                  </a:lnTo>
                  <a:lnTo>
                    <a:pt x="245014" y="4790"/>
                  </a:lnTo>
                  <a:lnTo>
                    <a:pt x="291253" y="18310"/>
                  </a:lnTo>
                  <a:lnTo>
                    <a:pt x="330422" y="39281"/>
                  </a:lnTo>
                  <a:lnTo>
                    <a:pt x="360680" y="66423"/>
                  </a:lnTo>
                  <a:lnTo>
                    <a:pt x="387096" y="134112"/>
                  </a:lnTo>
                  <a:lnTo>
                    <a:pt x="380185" y="169763"/>
                  </a:lnTo>
                  <a:lnTo>
                    <a:pt x="330422" y="228942"/>
                  </a:lnTo>
                  <a:lnTo>
                    <a:pt x="291253" y="249913"/>
                  </a:lnTo>
                  <a:lnTo>
                    <a:pt x="245014" y="263433"/>
                  </a:lnTo>
                  <a:lnTo>
                    <a:pt x="193548" y="268224"/>
                  </a:lnTo>
                  <a:lnTo>
                    <a:pt x="142081" y="263433"/>
                  </a:lnTo>
                  <a:lnTo>
                    <a:pt x="95842" y="249913"/>
                  </a:lnTo>
                  <a:lnTo>
                    <a:pt x="56673" y="228942"/>
                  </a:lnTo>
                  <a:lnTo>
                    <a:pt x="26416" y="201800"/>
                  </a:lnTo>
                  <a:lnTo>
                    <a:pt x="0" y="1341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618856" y="5595620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Calibri"/>
                <a:cs typeface="Calibri"/>
              </a:rPr>
              <a:t>BD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945945" y="5320093"/>
            <a:ext cx="586105" cy="278130"/>
            <a:chOff x="7945945" y="5320093"/>
            <a:chExt cx="586105" cy="278130"/>
          </a:xfrm>
        </p:grpSpPr>
        <p:sp>
          <p:nvSpPr>
            <p:cNvPr id="92" name="object 92"/>
            <p:cNvSpPr/>
            <p:nvPr/>
          </p:nvSpPr>
          <p:spPr>
            <a:xfrm>
              <a:off x="7950707" y="5324855"/>
              <a:ext cx="576580" cy="268605"/>
            </a:xfrm>
            <a:custGeom>
              <a:avLst/>
              <a:gdLst/>
              <a:ahLst/>
              <a:cxnLst/>
              <a:rect l="l" t="t" r="r" b="b"/>
              <a:pathLst>
                <a:path w="576579" h="268604">
                  <a:moveTo>
                    <a:pt x="288036" y="0"/>
                  </a:moveTo>
                  <a:lnTo>
                    <a:pt x="221975" y="3543"/>
                  </a:lnTo>
                  <a:lnTo>
                    <a:pt x="161341" y="13636"/>
                  </a:lnTo>
                  <a:lnTo>
                    <a:pt x="107861" y="29471"/>
                  </a:lnTo>
                  <a:lnTo>
                    <a:pt x="63261" y="50243"/>
                  </a:lnTo>
                  <a:lnTo>
                    <a:pt x="29267" y="75144"/>
                  </a:lnTo>
                  <a:lnTo>
                    <a:pt x="0" y="134112"/>
                  </a:lnTo>
                  <a:lnTo>
                    <a:pt x="7604" y="164854"/>
                  </a:lnTo>
                  <a:lnTo>
                    <a:pt x="63261" y="217980"/>
                  </a:lnTo>
                  <a:lnTo>
                    <a:pt x="107861" y="238752"/>
                  </a:lnTo>
                  <a:lnTo>
                    <a:pt x="161341" y="254587"/>
                  </a:lnTo>
                  <a:lnTo>
                    <a:pt x="221975" y="264680"/>
                  </a:lnTo>
                  <a:lnTo>
                    <a:pt x="288036" y="268224"/>
                  </a:lnTo>
                  <a:lnTo>
                    <a:pt x="354096" y="264680"/>
                  </a:lnTo>
                  <a:lnTo>
                    <a:pt x="414730" y="254587"/>
                  </a:lnTo>
                  <a:lnTo>
                    <a:pt x="468210" y="238752"/>
                  </a:lnTo>
                  <a:lnTo>
                    <a:pt x="512810" y="217980"/>
                  </a:lnTo>
                  <a:lnTo>
                    <a:pt x="546804" y="193079"/>
                  </a:lnTo>
                  <a:lnTo>
                    <a:pt x="576072" y="134112"/>
                  </a:lnTo>
                  <a:lnTo>
                    <a:pt x="568467" y="103369"/>
                  </a:lnTo>
                  <a:lnTo>
                    <a:pt x="512810" y="50243"/>
                  </a:lnTo>
                  <a:lnTo>
                    <a:pt x="468210" y="29471"/>
                  </a:lnTo>
                  <a:lnTo>
                    <a:pt x="414730" y="13636"/>
                  </a:lnTo>
                  <a:lnTo>
                    <a:pt x="354096" y="3543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950707" y="5324855"/>
              <a:ext cx="576580" cy="268605"/>
            </a:xfrm>
            <a:custGeom>
              <a:avLst/>
              <a:gdLst/>
              <a:ahLst/>
              <a:cxnLst/>
              <a:rect l="l" t="t" r="r" b="b"/>
              <a:pathLst>
                <a:path w="576579" h="268604">
                  <a:moveTo>
                    <a:pt x="0" y="134112"/>
                  </a:moveTo>
                  <a:lnTo>
                    <a:pt x="29267" y="75144"/>
                  </a:lnTo>
                  <a:lnTo>
                    <a:pt x="63261" y="50243"/>
                  </a:lnTo>
                  <a:lnTo>
                    <a:pt x="107861" y="29471"/>
                  </a:lnTo>
                  <a:lnTo>
                    <a:pt x="161341" y="13636"/>
                  </a:lnTo>
                  <a:lnTo>
                    <a:pt x="221975" y="3543"/>
                  </a:lnTo>
                  <a:lnTo>
                    <a:pt x="288036" y="0"/>
                  </a:lnTo>
                  <a:lnTo>
                    <a:pt x="354096" y="3543"/>
                  </a:lnTo>
                  <a:lnTo>
                    <a:pt x="414730" y="13636"/>
                  </a:lnTo>
                  <a:lnTo>
                    <a:pt x="468210" y="29471"/>
                  </a:lnTo>
                  <a:lnTo>
                    <a:pt x="512810" y="50243"/>
                  </a:lnTo>
                  <a:lnTo>
                    <a:pt x="546804" y="75144"/>
                  </a:lnTo>
                  <a:lnTo>
                    <a:pt x="576072" y="134112"/>
                  </a:lnTo>
                  <a:lnTo>
                    <a:pt x="568467" y="164854"/>
                  </a:lnTo>
                  <a:lnTo>
                    <a:pt x="512810" y="217980"/>
                  </a:lnTo>
                  <a:lnTo>
                    <a:pt x="468210" y="238752"/>
                  </a:lnTo>
                  <a:lnTo>
                    <a:pt x="414730" y="254587"/>
                  </a:lnTo>
                  <a:lnTo>
                    <a:pt x="354096" y="264680"/>
                  </a:lnTo>
                  <a:lnTo>
                    <a:pt x="288036" y="268224"/>
                  </a:lnTo>
                  <a:lnTo>
                    <a:pt x="221975" y="264680"/>
                  </a:lnTo>
                  <a:lnTo>
                    <a:pt x="161341" y="254587"/>
                  </a:lnTo>
                  <a:lnTo>
                    <a:pt x="107861" y="238752"/>
                  </a:lnTo>
                  <a:lnTo>
                    <a:pt x="63261" y="217980"/>
                  </a:lnTo>
                  <a:lnTo>
                    <a:pt x="29267" y="193079"/>
                  </a:lnTo>
                  <a:lnTo>
                    <a:pt x="0" y="134112"/>
                  </a:lnTo>
                  <a:close/>
                </a:path>
              </a:pathLst>
            </a:custGeom>
            <a:ln w="9143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8049514" y="5363717"/>
            <a:ext cx="381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Pri</a:t>
            </a:r>
            <a:r>
              <a:rPr sz="1000" dirty="0">
                <a:latin typeface="Calibri"/>
                <a:cs typeface="Calibri"/>
              </a:rPr>
              <a:t>n</a:t>
            </a:r>
            <a:r>
              <a:rPr sz="1000" spc="-5" dirty="0">
                <a:latin typeface="Calibri"/>
                <a:cs typeface="Calibri"/>
              </a:rPr>
              <a:t>ter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5920549" y="3396996"/>
            <a:ext cx="4328795" cy="2162175"/>
            <a:chOff x="5920549" y="3396996"/>
            <a:chExt cx="4328795" cy="2162175"/>
          </a:xfrm>
        </p:grpSpPr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463" y="4882896"/>
              <a:ext cx="467868" cy="28041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7058787" y="4757166"/>
              <a:ext cx="1008380" cy="802005"/>
            </a:xfrm>
            <a:custGeom>
              <a:avLst/>
              <a:gdLst/>
              <a:ahLst/>
              <a:cxnLst/>
              <a:rect l="l" t="t" r="r" b="b"/>
              <a:pathLst>
                <a:path w="1008379" h="802004">
                  <a:moveTo>
                    <a:pt x="365125" y="0"/>
                  </a:moveTo>
                  <a:lnTo>
                    <a:pt x="260350" y="8636"/>
                  </a:lnTo>
                  <a:lnTo>
                    <a:pt x="254889" y="9144"/>
                  </a:lnTo>
                  <a:lnTo>
                    <a:pt x="250825" y="13970"/>
                  </a:lnTo>
                  <a:lnTo>
                    <a:pt x="251206" y="19431"/>
                  </a:lnTo>
                  <a:lnTo>
                    <a:pt x="251714" y="24892"/>
                  </a:lnTo>
                  <a:lnTo>
                    <a:pt x="256540" y="28829"/>
                  </a:lnTo>
                  <a:lnTo>
                    <a:pt x="261874" y="28448"/>
                  </a:lnTo>
                  <a:lnTo>
                    <a:pt x="313474" y="24130"/>
                  </a:lnTo>
                  <a:lnTo>
                    <a:pt x="0" y="243586"/>
                  </a:lnTo>
                  <a:lnTo>
                    <a:pt x="11430" y="259842"/>
                  </a:lnTo>
                  <a:lnTo>
                    <a:pt x="324700" y="40335"/>
                  </a:lnTo>
                  <a:lnTo>
                    <a:pt x="300863" y="92202"/>
                  </a:lnTo>
                  <a:lnTo>
                    <a:pt x="303022" y="98044"/>
                  </a:lnTo>
                  <a:lnTo>
                    <a:pt x="312928" y="102616"/>
                  </a:lnTo>
                  <a:lnTo>
                    <a:pt x="318770" y="100457"/>
                  </a:lnTo>
                  <a:lnTo>
                    <a:pt x="363651" y="3175"/>
                  </a:lnTo>
                  <a:lnTo>
                    <a:pt x="365125" y="0"/>
                  </a:lnTo>
                  <a:close/>
                </a:path>
                <a:path w="1008379" h="802004">
                  <a:moveTo>
                    <a:pt x="499491" y="163322"/>
                  </a:moveTo>
                  <a:lnTo>
                    <a:pt x="498856" y="157861"/>
                  </a:lnTo>
                  <a:lnTo>
                    <a:pt x="488835" y="67310"/>
                  </a:lnTo>
                  <a:lnTo>
                    <a:pt x="487299" y="53340"/>
                  </a:lnTo>
                  <a:lnTo>
                    <a:pt x="397510" y="118110"/>
                  </a:lnTo>
                  <a:lnTo>
                    <a:pt x="396494" y="124333"/>
                  </a:lnTo>
                  <a:lnTo>
                    <a:pt x="399796" y="128651"/>
                  </a:lnTo>
                  <a:lnTo>
                    <a:pt x="402971" y="133096"/>
                  </a:lnTo>
                  <a:lnTo>
                    <a:pt x="409067" y="134112"/>
                  </a:lnTo>
                  <a:lnTo>
                    <a:pt x="455498" y="100647"/>
                  </a:lnTo>
                  <a:lnTo>
                    <a:pt x="193294" y="691896"/>
                  </a:lnTo>
                  <a:lnTo>
                    <a:pt x="211328" y="699897"/>
                  </a:lnTo>
                  <a:lnTo>
                    <a:pt x="473456" y="108826"/>
                  </a:lnTo>
                  <a:lnTo>
                    <a:pt x="479171" y="160020"/>
                  </a:lnTo>
                  <a:lnTo>
                    <a:pt x="479806" y="165481"/>
                  </a:lnTo>
                  <a:lnTo>
                    <a:pt x="484632" y="169418"/>
                  </a:lnTo>
                  <a:lnTo>
                    <a:pt x="495554" y="168148"/>
                  </a:lnTo>
                  <a:lnTo>
                    <a:pt x="499491" y="163322"/>
                  </a:lnTo>
                  <a:close/>
                </a:path>
                <a:path w="1008379" h="802004">
                  <a:moveTo>
                    <a:pt x="645414" y="137287"/>
                  </a:moveTo>
                  <a:lnTo>
                    <a:pt x="642366" y="132715"/>
                  </a:lnTo>
                  <a:lnTo>
                    <a:pt x="596150" y="64643"/>
                  </a:lnTo>
                  <a:lnTo>
                    <a:pt x="583311" y="45720"/>
                  </a:lnTo>
                  <a:lnTo>
                    <a:pt x="536575" y="139954"/>
                  </a:lnTo>
                  <a:lnTo>
                    <a:pt x="534162" y="144780"/>
                  </a:lnTo>
                  <a:lnTo>
                    <a:pt x="536194" y="150749"/>
                  </a:lnTo>
                  <a:lnTo>
                    <a:pt x="541020" y="153162"/>
                  </a:lnTo>
                  <a:lnTo>
                    <a:pt x="545973" y="155575"/>
                  </a:lnTo>
                  <a:lnTo>
                    <a:pt x="551942" y="153670"/>
                  </a:lnTo>
                  <a:lnTo>
                    <a:pt x="554355" y="148717"/>
                  </a:lnTo>
                  <a:lnTo>
                    <a:pt x="577265" y="102438"/>
                  </a:lnTo>
                  <a:lnTo>
                    <a:pt x="624586" y="801878"/>
                  </a:lnTo>
                  <a:lnTo>
                    <a:pt x="644398" y="800481"/>
                  </a:lnTo>
                  <a:lnTo>
                    <a:pt x="596950" y="101104"/>
                  </a:lnTo>
                  <a:lnTo>
                    <a:pt x="625983" y="143891"/>
                  </a:lnTo>
                  <a:lnTo>
                    <a:pt x="629031" y="148336"/>
                  </a:lnTo>
                  <a:lnTo>
                    <a:pt x="635127" y="149606"/>
                  </a:lnTo>
                  <a:lnTo>
                    <a:pt x="639699" y="146558"/>
                  </a:lnTo>
                  <a:lnTo>
                    <a:pt x="644271" y="143383"/>
                  </a:lnTo>
                  <a:lnTo>
                    <a:pt x="645414" y="137287"/>
                  </a:lnTo>
                  <a:close/>
                </a:path>
                <a:path w="1008379" h="802004">
                  <a:moveTo>
                    <a:pt x="1007999" y="224790"/>
                  </a:moveTo>
                  <a:lnTo>
                    <a:pt x="794677" y="30530"/>
                  </a:lnTo>
                  <a:lnTo>
                    <a:pt x="850392" y="42418"/>
                  </a:lnTo>
                  <a:lnTo>
                    <a:pt x="855726" y="39116"/>
                  </a:lnTo>
                  <a:lnTo>
                    <a:pt x="856869" y="33655"/>
                  </a:lnTo>
                  <a:lnTo>
                    <a:pt x="858012" y="28321"/>
                  </a:lnTo>
                  <a:lnTo>
                    <a:pt x="854583" y="23114"/>
                  </a:lnTo>
                  <a:lnTo>
                    <a:pt x="773722" y="5842"/>
                  </a:lnTo>
                  <a:lnTo>
                    <a:pt x="746379" y="0"/>
                  </a:lnTo>
                  <a:lnTo>
                    <a:pt x="777875" y="100330"/>
                  </a:lnTo>
                  <a:lnTo>
                    <a:pt x="779526" y="105537"/>
                  </a:lnTo>
                  <a:lnTo>
                    <a:pt x="784987" y="108458"/>
                  </a:lnTo>
                  <a:lnTo>
                    <a:pt x="795528" y="105156"/>
                  </a:lnTo>
                  <a:lnTo>
                    <a:pt x="798449" y="99568"/>
                  </a:lnTo>
                  <a:lnTo>
                    <a:pt x="796798" y="94361"/>
                  </a:lnTo>
                  <a:lnTo>
                    <a:pt x="781367" y="45262"/>
                  </a:lnTo>
                  <a:lnTo>
                    <a:pt x="994664" y="239395"/>
                  </a:lnTo>
                  <a:lnTo>
                    <a:pt x="1007999" y="22479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6100" y="5127498"/>
              <a:ext cx="109854" cy="19977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1144" y="3896868"/>
              <a:ext cx="467868" cy="2804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9364" y="4203192"/>
              <a:ext cx="467868" cy="2804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6376" y="3867912"/>
              <a:ext cx="382524" cy="37490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71788" y="4168140"/>
              <a:ext cx="345948" cy="45110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8467" y="3396996"/>
              <a:ext cx="618744" cy="380999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689848" y="3717797"/>
              <a:ext cx="1278890" cy="675640"/>
            </a:xfrm>
            <a:custGeom>
              <a:avLst/>
              <a:gdLst/>
              <a:ahLst/>
              <a:cxnLst/>
              <a:rect l="l" t="t" r="r" b="b"/>
              <a:pathLst>
                <a:path w="1278890" h="675639">
                  <a:moveTo>
                    <a:pt x="542417" y="22860"/>
                  </a:moveTo>
                  <a:lnTo>
                    <a:pt x="437261" y="26543"/>
                  </a:lnTo>
                  <a:lnTo>
                    <a:pt x="431800" y="26797"/>
                  </a:lnTo>
                  <a:lnTo>
                    <a:pt x="427482" y="31369"/>
                  </a:lnTo>
                  <a:lnTo>
                    <a:pt x="427990" y="42291"/>
                  </a:lnTo>
                  <a:lnTo>
                    <a:pt x="432562" y="46609"/>
                  </a:lnTo>
                  <a:lnTo>
                    <a:pt x="438023" y="46355"/>
                  </a:lnTo>
                  <a:lnTo>
                    <a:pt x="489623" y="44500"/>
                  </a:lnTo>
                  <a:lnTo>
                    <a:pt x="0" y="353949"/>
                  </a:lnTo>
                  <a:lnTo>
                    <a:pt x="10668" y="370713"/>
                  </a:lnTo>
                  <a:lnTo>
                    <a:pt x="500189" y="61214"/>
                  </a:lnTo>
                  <a:lnTo>
                    <a:pt x="476377" y="107061"/>
                  </a:lnTo>
                  <a:lnTo>
                    <a:pt x="473837" y="111887"/>
                  </a:lnTo>
                  <a:lnTo>
                    <a:pt x="475742" y="117856"/>
                  </a:lnTo>
                  <a:lnTo>
                    <a:pt x="485394" y="122936"/>
                  </a:lnTo>
                  <a:lnTo>
                    <a:pt x="491363" y="121031"/>
                  </a:lnTo>
                  <a:lnTo>
                    <a:pt x="493903" y="116205"/>
                  </a:lnTo>
                  <a:lnTo>
                    <a:pt x="541286" y="25019"/>
                  </a:lnTo>
                  <a:lnTo>
                    <a:pt x="542417" y="22860"/>
                  </a:lnTo>
                  <a:close/>
                </a:path>
                <a:path w="1278890" h="675639">
                  <a:moveTo>
                    <a:pt x="670179" y="109982"/>
                  </a:moveTo>
                  <a:lnTo>
                    <a:pt x="669544" y="104521"/>
                  </a:lnTo>
                  <a:lnTo>
                    <a:pt x="659841" y="13843"/>
                  </a:lnTo>
                  <a:lnTo>
                    <a:pt x="658368" y="0"/>
                  </a:lnTo>
                  <a:lnTo>
                    <a:pt x="568325" y="64389"/>
                  </a:lnTo>
                  <a:lnTo>
                    <a:pt x="567309" y="70612"/>
                  </a:lnTo>
                  <a:lnTo>
                    <a:pt x="573659" y="79502"/>
                  </a:lnTo>
                  <a:lnTo>
                    <a:pt x="579882" y="80518"/>
                  </a:lnTo>
                  <a:lnTo>
                    <a:pt x="626237" y="47307"/>
                  </a:lnTo>
                  <a:lnTo>
                    <a:pt x="447421" y="446532"/>
                  </a:lnTo>
                  <a:lnTo>
                    <a:pt x="465455" y="454533"/>
                  </a:lnTo>
                  <a:lnTo>
                    <a:pt x="644372" y="55460"/>
                  </a:lnTo>
                  <a:lnTo>
                    <a:pt x="649859" y="106680"/>
                  </a:lnTo>
                  <a:lnTo>
                    <a:pt x="650494" y="112141"/>
                  </a:lnTo>
                  <a:lnTo>
                    <a:pt x="655320" y="116078"/>
                  </a:lnTo>
                  <a:lnTo>
                    <a:pt x="660781" y="115443"/>
                  </a:lnTo>
                  <a:lnTo>
                    <a:pt x="666242" y="114935"/>
                  </a:lnTo>
                  <a:lnTo>
                    <a:pt x="670179" y="109982"/>
                  </a:lnTo>
                  <a:close/>
                </a:path>
                <a:path w="1278890" h="675639">
                  <a:moveTo>
                    <a:pt x="861441" y="672338"/>
                  </a:moveTo>
                  <a:lnTo>
                    <a:pt x="777354" y="69621"/>
                  </a:lnTo>
                  <a:lnTo>
                    <a:pt x="809244" y="110109"/>
                  </a:lnTo>
                  <a:lnTo>
                    <a:pt x="812546" y="114427"/>
                  </a:lnTo>
                  <a:lnTo>
                    <a:pt x="818769" y="115189"/>
                  </a:lnTo>
                  <a:lnTo>
                    <a:pt x="827405" y="108331"/>
                  </a:lnTo>
                  <a:lnTo>
                    <a:pt x="828167" y="102108"/>
                  </a:lnTo>
                  <a:lnTo>
                    <a:pt x="824738" y="97917"/>
                  </a:lnTo>
                  <a:lnTo>
                    <a:pt x="773887" y="33274"/>
                  </a:lnTo>
                  <a:lnTo>
                    <a:pt x="759714" y="15240"/>
                  </a:lnTo>
                  <a:lnTo>
                    <a:pt x="719709" y="112522"/>
                  </a:lnTo>
                  <a:lnTo>
                    <a:pt x="717677" y="117602"/>
                  </a:lnTo>
                  <a:lnTo>
                    <a:pt x="720090" y="123317"/>
                  </a:lnTo>
                  <a:lnTo>
                    <a:pt x="725170" y="125476"/>
                  </a:lnTo>
                  <a:lnTo>
                    <a:pt x="730250" y="127508"/>
                  </a:lnTo>
                  <a:lnTo>
                    <a:pt x="735965" y="125095"/>
                  </a:lnTo>
                  <a:lnTo>
                    <a:pt x="738124" y="120015"/>
                  </a:lnTo>
                  <a:lnTo>
                    <a:pt x="757656" y="72326"/>
                  </a:lnTo>
                  <a:lnTo>
                    <a:pt x="841756" y="675132"/>
                  </a:lnTo>
                  <a:lnTo>
                    <a:pt x="861441" y="672338"/>
                  </a:lnTo>
                  <a:close/>
                </a:path>
                <a:path w="1278890" h="675639">
                  <a:moveTo>
                    <a:pt x="1278382" y="247777"/>
                  </a:moveTo>
                  <a:lnTo>
                    <a:pt x="911148" y="41795"/>
                  </a:lnTo>
                  <a:lnTo>
                    <a:pt x="968248" y="40767"/>
                  </a:lnTo>
                  <a:lnTo>
                    <a:pt x="972566" y="36322"/>
                  </a:lnTo>
                  <a:lnTo>
                    <a:pt x="972312" y="25273"/>
                  </a:lnTo>
                  <a:lnTo>
                    <a:pt x="970864" y="23876"/>
                  </a:lnTo>
                  <a:lnTo>
                    <a:pt x="967867" y="20955"/>
                  </a:lnTo>
                  <a:lnTo>
                    <a:pt x="857250" y="22860"/>
                  </a:lnTo>
                  <a:lnTo>
                    <a:pt x="910463" y="113538"/>
                  </a:lnTo>
                  <a:lnTo>
                    <a:pt x="913257" y="118237"/>
                  </a:lnTo>
                  <a:lnTo>
                    <a:pt x="919353" y="119761"/>
                  </a:lnTo>
                  <a:lnTo>
                    <a:pt x="924052" y="117094"/>
                  </a:lnTo>
                  <a:lnTo>
                    <a:pt x="928751" y="114300"/>
                  </a:lnTo>
                  <a:lnTo>
                    <a:pt x="930402" y="108204"/>
                  </a:lnTo>
                  <a:lnTo>
                    <a:pt x="927608" y="103505"/>
                  </a:lnTo>
                  <a:lnTo>
                    <a:pt x="901484" y="59067"/>
                  </a:lnTo>
                  <a:lnTo>
                    <a:pt x="1268603" y="265049"/>
                  </a:lnTo>
                  <a:lnTo>
                    <a:pt x="1278382" y="247777"/>
                  </a:lnTo>
                  <a:close/>
                </a:path>
              </a:pathLst>
            </a:custGeom>
            <a:solidFill>
              <a:srgbClr val="375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25311" y="4046220"/>
              <a:ext cx="1144905" cy="428625"/>
            </a:xfrm>
            <a:custGeom>
              <a:avLst/>
              <a:gdLst/>
              <a:ahLst/>
              <a:cxnLst/>
              <a:rect l="l" t="t" r="r" b="b"/>
              <a:pathLst>
                <a:path w="1144904" h="428625">
                  <a:moveTo>
                    <a:pt x="572262" y="0"/>
                  </a:moveTo>
                  <a:lnTo>
                    <a:pt x="505514" y="1440"/>
                  </a:lnTo>
                  <a:lnTo>
                    <a:pt x="441031" y="5656"/>
                  </a:lnTo>
                  <a:lnTo>
                    <a:pt x="379241" y="12485"/>
                  </a:lnTo>
                  <a:lnTo>
                    <a:pt x="320573" y="21766"/>
                  </a:lnTo>
                  <a:lnTo>
                    <a:pt x="265456" y="33340"/>
                  </a:lnTo>
                  <a:lnTo>
                    <a:pt x="214319" y="47046"/>
                  </a:lnTo>
                  <a:lnTo>
                    <a:pt x="167592" y="62722"/>
                  </a:lnTo>
                  <a:lnTo>
                    <a:pt x="125703" y="80207"/>
                  </a:lnTo>
                  <a:lnTo>
                    <a:pt x="89081" y="99342"/>
                  </a:lnTo>
                  <a:lnTo>
                    <a:pt x="33356" y="141915"/>
                  </a:lnTo>
                  <a:lnTo>
                    <a:pt x="3849" y="189154"/>
                  </a:lnTo>
                  <a:lnTo>
                    <a:pt x="0" y="214121"/>
                  </a:lnTo>
                  <a:lnTo>
                    <a:pt x="3849" y="239089"/>
                  </a:lnTo>
                  <a:lnTo>
                    <a:pt x="33356" y="286328"/>
                  </a:lnTo>
                  <a:lnTo>
                    <a:pt x="89081" y="328901"/>
                  </a:lnTo>
                  <a:lnTo>
                    <a:pt x="125703" y="348036"/>
                  </a:lnTo>
                  <a:lnTo>
                    <a:pt x="167592" y="365521"/>
                  </a:lnTo>
                  <a:lnTo>
                    <a:pt x="214319" y="381197"/>
                  </a:lnTo>
                  <a:lnTo>
                    <a:pt x="265456" y="394903"/>
                  </a:lnTo>
                  <a:lnTo>
                    <a:pt x="320573" y="406477"/>
                  </a:lnTo>
                  <a:lnTo>
                    <a:pt x="379241" y="415758"/>
                  </a:lnTo>
                  <a:lnTo>
                    <a:pt x="441031" y="422587"/>
                  </a:lnTo>
                  <a:lnTo>
                    <a:pt x="505514" y="426803"/>
                  </a:lnTo>
                  <a:lnTo>
                    <a:pt x="572262" y="428243"/>
                  </a:lnTo>
                  <a:lnTo>
                    <a:pt x="639009" y="426803"/>
                  </a:lnTo>
                  <a:lnTo>
                    <a:pt x="703492" y="422587"/>
                  </a:lnTo>
                  <a:lnTo>
                    <a:pt x="765282" y="415758"/>
                  </a:lnTo>
                  <a:lnTo>
                    <a:pt x="823950" y="406477"/>
                  </a:lnTo>
                  <a:lnTo>
                    <a:pt x="879067" y="394903"/>
                  </a:lnTo>
                  <a:lnTo>
                    <a:pt x="930204" y="381197"/>
                  </a:lnTo>
                  <a:lnTo>
                    <a:pt x="976931" y="365521"/>
                  </a:lnTo>
                  <a:lnTo>
                    <a:pt x="1018820" y="348036"/>
                  </a:lnTo>
                  <a:lnTo>
                    <a:pt x="1055442" y="328901"/>
                  </a:lnTo>
                  <a:lnTo>
                    <a:pt x="1111167" y="286328"/>
                  </a:lnTo>
                  <a:lnTo>
                    <a:pt x="1140674" y="239089"/>
                  </a:lnTo>
                  <a:lnTo>
                    <a:pt x="1144523" y="214121"/>
                  </a:lnTo>
                  <a:lnTo>
                    <a:pt x="1140674" y="189154"/>
                  </a:lnTo>
                  <a:lnTo>
                    <a:pt x="1111167" y="141915"/>
                  </a:lnTo>
                  <a:lnTo>
                    <a:pt x="1055442" y="99342"/>
                  </a:lnTo>
                  <a:lnTo>
                    <a:pt x="1018820" y="80207"/>
                  </a:lnTo>
                  <a:lnTo>
                    <a:pt x="976931" y="62722"/>
                  </a:lnTo>
                  <a:lnTo>
                    <a:pt x="930204" y="47046"/>
                  </a:lnTo>
                  <a:lnTo>
                    <a:pt x="879067" y="33340"/>
                  </a:lnTo>
                  <a:lnTo>
                    <a:pt x="823950" y="21766"/>
                  </a:lnTo>
                  <a:lnTo>
                    <a:pt x="765282" y="12485"/>
                  </a:lnTo>
                  <a:lnTo>
                    <a:pt x="703492" y="5656"/>
                  </a:lnTo>
                  <a:lnTo>
                    <a:pt x="639009" y="1440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25311" y="4046220"/>
              <a:ext cx="1144905" cy="428625"/>
            </a:xfrm>
            <a:custGeom>
              <a:avLst/>
              <a:gdLst/>
              <a:ahLst/>
              <a:cxnLst/>
              <a:rect l="l" t="t" r="r" b="b"/>
              <a:pathLst>
                <a:path w="1144904" h="428625">
                  <a:moveTo>
                    <a:pt x="0" y="214121"/>
                  </a:moveTo>
                  <a:lnTo>
                    <a:pt x="15111" y="165031"/>
                  </a:lnTo>
                  <a:lnTo>
                    <a:pt x="58156" y="119965"/>
                  </a:lnTo>
                  <a:lnTo>
                    <a:pt x="125703" y="80207"/>
                  </a:lnTo>
                  <a:lnTo>
                    <a:pt x="167592" y="62722"/>
                  </a:lnTo>
                  <a:lnTo>
                    <a:pt x="214319" y="47046"/>
                  </a:lnTo>
                  <a:lnTo>
                    <a:pt x="265456" y="33340"/>
                  </a:lnTo>
                  <a:lnTo>
                    <a:pt x="320573" y="21766"/>
                  </a:lnTo>
                  <a:lnTo>
                    <a:pt x="379241" y="12485"/>
                  </a:lnTo>
                  <a:lnTo>
                    <a:pt x="441031" y="5656"/>
                  </a:lnTo>
                  <a:lnTo>
                    <a:pt x="505514" y="1440"/>
                  </a:lnTo>
                  <a:lnTo>
                    <a:pt x="572262" y="0"/>
                  </a:lnTo>
                  <a:lnTo>
                    <a:pt x="639009" y="1440"/>
                  </a:lnTo>
                  <a:lnTo>
                    <a:pt x="703492" y="5656"/>
                  </a:lnTo>
                  <a:lnTo>
                    <a:pt x="765282" y="12485"/>
                  </a:lnTo>
                  <a:lnTo>
                    <a:pt x="823950" y="21766"/>
                  </a:lnTo>
                  <a:lnTo>
                    <a:pt x="879067" y="33340"/>
                  </a:lnTo>
                  <a:lnTo>
                    <a:pt x="930204" y="47046"/>
                  </a:lnTo>
                  <a:lnTo>
                    <a:pt x="976931" y="62722"/>
                  </a:lnTo>
                  <a:lnTo>
                    <a:pt x="1018820" y="80207"/>
                  </a:lnTo>
                  <a:lnTo>
                    <a:pt x="1055442" y="99342"/>
                  </a:lnTo>
                  <a:lnTo>
                    <a:pt x="1111167" y="141915"/>
                  </a:lnTo>
                  <a:lnTo>
                    <a:pt x="1140674" y="189154"/>
                  </a:lnTo>
                  <a:lnTo>
                    <a:pt x="1144523" y="214121"/>
                  </a:lnTo>
                  <a:lnTo>
                    <a:pt x="1140674" y="239089"/>
                  </a:lnTo>
                  <a:lnTo>
                    <a:pt x="1111167" y="286328"/>
                  </a:lnTo>
                  <a:lnTo>
                    <a:pt x="1055442" y="328901"/>
                  </a:lnTo>
                  <a:lnTo>
                    <a:pt x="1018820" y="348036"/>
                  </a:lnTo>
                  <a:lnTo>
                    <a:pt x="976931" y="365521"/>
                  </a:lnTo>
                  <a:lnTo>
                    <a:pt x="930204" y="381197"/>
                  </a:lnTo>
                  <a:lnTo>
                    <a:pt x="879067" y="394903"/>
                  </a:lnTo>
                  <a:lnTo>
                    <a:pt x="823950" y="406477"/>
                  </a:lnTo>
                  <a:lnTo>
                    <a:pt x="765282" y="415758"/>
                  </a:lnTo>
                  <a:lnTo>
                    <a:pt x="703492" y="422587"/>
                  </a:lnTo>
                  <a:lnTo>
                    <a:pt x="639009" y="426803"/>
                  </a:lnTo>
                  <a:lnTo>
                    <a:pt x="572262" y="428243"/>
                  </a:lnTo>
                  <a:lnTo>
                    <a:pt x="505514" y="426803"/>
                  </a:lnTo>
                  <a:lnTo>
                    <a:pt x="441031" y="422587"/>
                  </a:lnTo>
                  <a:lnTo>
                    <a:pt x="379241" y="415758"/>
                  </a:lnTo>
                  <a:lnTo>
                    <a:pt x="320573" y="406477"/>
                  </a:lnTo>
                  <a:lnTo>
                    <a:pt x="265456" y="394903"/>
                  </a:lnTo>
                  <a:lnTo>
                    <a:pt x="214319" y="381197"/>
                  </a:lnTo>
                  <a:lnTo>
                    <a:pt x="167592" y="365521"/>
                  </a:lnTo>
                  <a:lnTo>
                    <a:pt x="125703" y="348036"/>
                  </a:lnTo>
                  <a:lnTo>
                    <a:pt x="89081" y="328901"/>
                  </a:lnTo>
                  <a:lnTo>
                    <a:pt x="33356" y="286328"/>
                  </a:lnTo>
                  <a:lnTo>
                    <a:pt x="3849" y="239089"/>
                  </a:lnTo>
                  <a:lnTo>
                    <a:pt x="0" y="214121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190993" y="6009843"/>
            <a:ext cx="8293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Bluetooth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Calibri"/>
                <a:cs typeface="Calibri"/>
              </a:rPr>
              <a:t>(Health</a:t>
            </a:r>
            <a:r>
              <a:rPr sz="1000" b="1" spc="-3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profile)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915527" y="4699508"/>
            <a:ext cx="126174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Calibri"/>
                <a:cs typeface="Calibri"/>
              </a:rPr>
              <a:t>Wi-Fi</a:t>
            </a:r>
            <a:endParaRPr sz="1000">
              <a:latin typeface="Calibri"/>
              <a:cs typeface="Calibri"/>
            </a:endParaRPr>
          </a:p>
          <a:p>
            <a:pPr marR="22225" algn="ctr">
              <a:lnSpc>
                <a:spcPct val="100000"/>
              </a:lnSpc>
            </a:pPr>
            <a:r>
              <a:rPr sz="1000" b="1" spc="-5" dirty="0">
                <a:latin typeface="Calibri"/>
                <a:cs typeface="Calibri"/>
              </a:rPr>
              <a:t>(City</a:t>
            </a:r>
            <a:r>
              <a:rPr sz="1000" b="1" spc="-2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surveillance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latin typeface="Calibri"/>
                <a:cs typeface="Calibri"/>
              </a:rPr>
              <a:t>Air</a:t>
            </a:r>
            <a:r>
              <a:rPr sz="1000" b="1" spc="-1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and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noise</a:t>
            </a:r>
            <a:r>
              <a:rPr sz="1000" b="1" spc="-1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pollution)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177153" y="4148708"/>
            <a:ext cx="6407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6</a:t>
            </a:r>
            <a:r>
              <a:rPr sz="1200" spc="5" dirty="0">
                <a:latin typeface="Calibri"/>
                <a:cs typeface="Calibri"/>
              </a:rPr>
              <a:t>1</a:t>
            </a:r>
            <a:r>
              <a:rPr sz="1200" dirty="0">
                <a:latin typeface="Calibri"/>
                <a:cs typeface="Calibri"/>
              </a:rPr>
              <a:t>8</a:t>
            </a:r>
            <a:r>
              <a:rPr sz="1200" spc="5" dirty="0">
                <a:latin typeface="Calibri"/>
                <a:cs typeface="Calibri"/>
              </a:rPr>
              <a:t>5</a:t>
            </a:r>
            <a:r>
              <a:rPr sz="1200" dirty="0">
                <a:latin typeface="Calibri"/>
                <a:cs typeface="Calibri"/>
              </a:rPr>
              <a:t>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832227" y="2518790"/>
            <a:ext cx="6561455" cy="2062480"/>
          </a:xfrm>
          <a:custGeom>
            <a:avLst/>
            <a:gdLst/>
            <a:ahLst/>
            <a:cxnLst/>
            <a:rect l="l" t="t" r="r" b="b"/>
            <a:pathLst>
              <a:path w="6561455" h="2062479">
                <a:moveTo>
                  <a:pt x="1559560" y="39243"/>
                </a:moveTo>
                <a:lnTo>
                  <a:pt x="1542173" y="32639"/>
                </a:lnTo>
                <a:lnTo>
                  <a:pt x="1461262" y="1905"/>
                </a:lnTo>
                <a:lnTo>
                  <a:pt x="1456055" y="0"/>
                </a:lnTo>
                <a:lnTo>
                  <a:pt x="1450340" y="2540"/>
                </a:lnTo>
                <a:lnTo>
                  <a:pt x="1448435" y="7620"/>
                </a:lnTo>
                <a:lnTo>
                  <a:pt x="1446530" y="12827"/>
                </a:lnTo>
                <a:lnTo>
                  <a:pt x="1449070" y="18542"/>
                </a:lnTo>
                <a:lnTo>
                  <a:pt x="1502359" y="38696"/>
                </a:lnTo>
                <a:lnTo>
                  <a:pt x="0" y="289814"/>
                </a:lnTo>
                <a:lnTo>
                  <a:pt x="3302" y="309245"/>
                </a:lnTo>
                <a:lnTo>
                  <a:pt x="1505775" y="58242"/>
                </a:lnTo>
                <a:lnTo>
                  <a:pt x="1466088" y="91313"/>
                </a:lnTo>
                <a:lnTo>
                  <a:pt x="1461770" y="94742"/>
                </a:lnTo>
                <a:lnTo>
                  <a:pt x="1461262" y="100965"/>
                </a:lnTo>
                <a:lnTo>
                  <a:pt x="1468247" y="109474"/>
                </a:lnTo>
                <a:lnTo>
                  <a:pt x="1474470" y="109982"/>
                </a:lnTo>
                <a:lnTo>
                  <a:pt x="1478661" y="106553"/>
                </a:lnTo>
                <a:lnTo>
                  <a:pt x="1559560" y="39243"/>
                </a:lnTo>
                <a:close/>
              </a:path>
              <a:path w="6561455" h="2062479">
                <a:moveTo>
                  <a:pt x="1969770" y="57531"/>
                </a:moveTo>
                <a:lnTo>
                  <a:pt x="1867535" y="100076"/>
                </a:lnTo>
                <a:lnTo>
                  <a:pt x="1865122" y="105918"/>
                </a:lnTo>
                <a:lnTo>
                  <a:pt x="1867281" y="110871"/>
                </a:lnTo>
                <a:lnTo>
                  <a:pt x="1869440" y="115951"/>
                </a:lnTo>
                <a:lnTo>
                  <a:pt x="1875155" y="118364"/>
                </a:lnTo>
                <a:lnTo>
                  <a:pt x="1927872" y="96367"/>
                </a:lnTo>
                <a:lnTo>
                  <a:pt x="449440" y="2050415"/>
                </a:lnTo>
                <a:lnTo>
                  <a:pt x="465201" y="2062353"/>
                </a:lnTo>
                <a:lnTo>
                  <a:pt x="1943696" y="108216"/>
                </a:lnTo>
                <a:lnTo>
                  <a:pt x="1936877" y="164973"/>
                </a:lnTo>
                <a:lnTo>
                  <a:pt x="1940687" y="169926"/>
                </a:lnTo>
                <a:lnTo>
                  <a:pt x="1951609" y="171196"/>
                </a:lnTo>
                <a:lnTo>
                  <a:pt x="1956562" y="167386"/>
                </a:lnTo>
                <a:lnTo>
                  <a:pt x="1957197" y="161925"/>
                </a:lnTo>
                <a:lnTo>
                  <a:pt x="1968601" y="67183"/>
                </a:lnTo>
                <a:lnTo>
                  <a:pt x="1969770" y="57531"/>
                </a:lnTo>
                <a:close/>
              </a:path>
              <a:path w="6561455" h="2062479">
                <a:moveTo>
                  <a:pt x="2738755" y="121666"/>
                </a:moveTo>
                <a:lnTo>
                  <a:pt x="2736342" y="116713"/>
                </a:lnTo>
                <a:lnTo>
                  <a:pt x="2699080" y="41402"/>
                </a:lnTo>
                <a:lnTo>
                  <a:pt x="2689733" y="22479"/>
                </a:lnTo>
                <a:lnTo>
                  <a:pt x="2630551" y="109474"/>
                </a:lnTo>
                <a:lnTo>
                  <a:pt x="2627503" y="113919"/>
                </a:lnTo>
                <a:lnTo>
                  <a:pt x="2628646" y="120142"/>
                </a:lnTo>
                <a:lnTo>
                  <a:pt x="2637790" y="126238"/>
                </a:lnTo>
                <a:lnTo>
                  <a:pt x="2643886" y="125095"/>
                </a:lnTo>
                <a:lnTo>
                  <a:pt x="2646934" y="120523"/>
                </a:lnTo>
                <a:lnTo>
                  <a:pt x="2676017" y="77812"/>
                </a:lnTo>
                <a:lnTo>
                  <a:pt x="2542921" y="1993900"/>
                </a:lnTo>
                <a:lnTo>
                  <a:pt x="2562733" y="1995297"/>
                </a:lnTo>
                <a:lnTo>
                  <a:pt x="2695702" y="79184"/>
                </a:lnTo>
                <a:lnTo>
                  <a:pt x="2718562" y="125476"/>
                </a:lnTo>
                <a:lnTo>
                  <a:pt x="2720975" y="130429"/>
                </a:lnTo>
                <a:lnTo>
                  <a:pt x="2726944" y="132461"/>
                </a:lnTo>
                <a:lnTo>
                  <a:pt x="2731897" y="130048"/>
                </a:lnTo>
                <a:lnTo>
                  <a:pt x="2736723" y="127635"/>
                </a:lnTo>
                <a:lnTo>
                  <a:pt x="2738755" y="121666"/>
                </a:lnTo>
                <a:close/>
              </a:path>
              <a:path w="6561455" h="2062479">
                <a:moveTo>
                  <a:pt x="3710292" y="1545082"/>
                </a:moveTo>
                <a:lnTo>
                  <a:pt x="3385528" y="84480"/>
                </a:lnTo>
                <a:lnTo>
                  <a:pt x="3420491" y="122174"/>
                </a:lnTo>
                <a:lnTo>
                  <a:pt x="3424174" y="126238"/>
                </a:lnTo>
                <a:lnTo>
                  <a:pt x="3430524" y="126492"/>
                </a:lnTo>
                <a:lnTo>
                  <a:pt x="3438525" y="118999"/>
                </a:lnTo>
                <a:lnTo>
                  <a:pt x="3438779" y="112776"/>
                </a:lnTo>
                <a:lnTo>
                  <a:pt x="3435096" y="108712"/>
                </a:lnTo>
                <a:lnTo>
                  <a:pt x="3379368" y="48641"/>
                </a:lnTo>
                <a:lnTo>
                  <a:pt x="3363595" y="31623"/>
                </a:lnTo>
                <a:lnTo>
                  <a:pt x="3329940" y="137033"/>
                </a:lnTo>
                <a:lnTo>
                  <a:pt x="3332734" y="142621"/>
                </a:lnTo>
                <a:lnTo>
                  <a:pt x="3343148" y="145923"/>
                </a:lnTo>
                <a:lnTo>
                  <a:pt x="3348736" y="143002"/>
                </a:lnTo>
                <a:lnTo>
                  <a:pt x="3366084" y="88747"/>
                </a:lnTo>
                <a:lnTo>
                  <a:pt x="3691001" y="1549400"/>
                </a:lnTo>
                <a:lnTo>
                  <a:pt x="3710292" y="1545082"/>
                </a:lnTo>
                <a:close/>
              </a:path>
              <a:path w="6561455" h="2062479">
                <a:moveTo>
                  <a:pt x="4632960" y="2027682"/>
                </a:moveTo>
                <a:lnTo>
                  <a:pt x="3527958" y="83235"/>
                </a:lnTo>
                <a:lnTo>
                  <a:pt x="3572637" y="109093"/>
                </a:lnTo>
                <a:lnTo>
                  <a:pt x="3577336" y="111887"/>
                </a:lnTo>
                <a:lnTo>
                  <a:pt x="3583432" y="110236"/>
                </a:lnTo>
                <a:lnTo>
                  <a:pt x="3586099" y="105537"/>
                </a:lnTo>
                <a:lnTo>
                  <a:pt x="3588893" y="100838"/>
                </a:lnTo>
                <a:lnTo>
                  <a:pt x="3587242" y="94742"/>
                </a:lnTo>
                <a:lnTo>
                  <a:pt x="3582543" y="92075"/>
                </a:lnTo>
                <a:lnTo>
                  <a:pt x="3512591" y="51435"/>
                </a:lnTo>
                <a:lnTo>
                  <a:pt x="3491611" y="39243"/>
                </a:lnTo>
                <a:lnTo>
                  <a:pt x="3490341" y="144399"/>
                </a:lnTo>
                <a:lnTo>
                  <a:pt x="3490341" y="149860"/>
                </a:lnTo>
                <a:lnTo>
                  <a:pt x="3494659" y="154305"/>
                </a:lnTo>
                <a:lnTo>
                  <a:pt x="3500247" y="154432"/>
                </a:lnTo>
                <a:lnTo>
                  <a:pt x="3505708" y="154432"/>
                </a:lnTo>
                <a:lnTo>
                  <a:pt x="3510153" y="150114"/>
                </a:lnTo>
                <a:lnTo>
                  <a:pt x="3510153" y="144399"/>
                </a:lnTo>
                <a:lnTo>
                  <a:pt x="3510737" y="93103"/>
                </a:lnTo>
                <a:lnTo>
                  <a:pt x="4615688" y="2037461"/>
                </a:lnTo>
                <a:lnTo>
                  <a:pt x="4632960" y="2027682"/>
                </a:lnTo>
                <a:close/>
              </a:path>
              <a:path w="6561455" h="2062479">
                <a:moveTo>
                  <a:pt x="6560947" y="871093"/>
                </a:moveTo>
                <a:lnTo>
                  <a:pt x="5020018" y="76073"/>
                </a:lnTo>
                <a:lnTo>
                  <a:pt x="5076825" y="73152"/>
                </a:lnTo>
                <a:lnTo>
                  <a:pt x="5081016" y="68453"/>
                </a:lnTo>
                <a:lnTo>
                  <a:pt x="5080584" y="59182"/>
                </a:lnTo>
                <a:lnTo>
                  <a:pt x="5080508" y="57531"/>
                </a:lnTo>
                <a:lnTo>
                  <a:pt x="5075809" y="53340"/>
                </a:lnTo>
                <a:lnTo>
                  <a:pt x="4965319" y="59055"/>
                </a:lnTo>
                <a:lnTo>
                  <a:pt x="5021783" y="147955"/>
                </a:lnTo>
                <a:lnTo>
                  <a:pt x="5024628" y="152400"/>
                </a:lnTo>
                <a:lnTo>
                  <a:pt x="5030724" y="153797"/>
                </a:lnTo>
                <a:lnTo>
                  <a:pt x="5035423" y="150876"/>
                </a:lnTo>
                <a:lnTo>
                  <a:pt x="5039995" y="147955"/>
                </a:lnTo>
                <a:lnTo>
                  <a:pt x="5041392" y="141732"/>
                </a:lnTo>
                <a:lnTo>
                  <a:pt x="5010797" y="93687"/>
                </a:lnTo>
                <a:lnTo>
                  <a:pt x="6551803" y="888746"/>
                </a:lnTo>
                <a:lnTo>
                  <a:pt x="6560947" y="87109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8333358" y="1169034"/>
            <a:ext cx="264223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5930" marR="365125" indent="-443865">
              <a:lnSpc>
                <a:spcPct val="100000"/>
              </a:lnSpc>
              <a:spcBef>
                <a:spcPts val="105"/>
              </a:spcBef>
              <a:tabLst>
                <a:tab pos="370205" algn="l"/>
              </a:tabLst>
            </a:pPr>
            <a:r>
              <a:rPr sz="800" b="1" dirty="0">
                <a:latin typeface="Arial"/>
                <a:cs typeface="Arial"/>
              </a:rPr>
              <a:t>LBR	–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LoWPAN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Border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Router/Edge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Router, </a:t>
            </a:r>
            <a:r>
              <a:rPr sz="800" b="1" spc="-210" dirty="0"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Regional</a:t>
            </a:r>
            <a:r>
              <a:rPr sz="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r>
              <a:rPr sz="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800" b="1" dirty="0">
                <a:latin typeface="Arial"/>
                <a:cs typeface="Arial"/>
              </a:rPr>
              <a:t>LR	–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LoWPAN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Router,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Home</a:t>
            </a:r>
            <a:r>
              <a:rPr sz="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endParaRPr sz="800">
              <a:latin typeface="Arial"/>
              <a:cs typeface="Arial"/>
            </a:endParaRPr>
          </a:p>
          <a:p>
            <a:pPr marL="12700" marR="338455">
              <a:lnSpc>
                <a:spcPct val="100000"/>
              </a:lnSpc>
              <a:tabLst>
                <a:tab pos="399415" algn="l"/>
              </a:tabLst>
            </a:pPr>
            <a:r>
              <a:rPr sz="800" b="1" dirty="0">
                <a:latin typeface="Arial"/>
                <a:cs typeface="Arial"/>
              </a:rPr>
              <a:t>LG	–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LPHR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gateway,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Regional</a:t>
            </a:r>
            <a:r>
              <a:rPr sz="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r>
              <a:rPr sz="8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Unit </a:t>
            </a:r>
            <a:r>
              <a:rPr sz="80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LN	–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LPHR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node</a:t>
            </a:r>
            <a:endParaRPr sz="800">
              <a:latin typeface="Arial"/>
              <a:cs typeface="Arial"/>
            </a:endParaRPr>
          </a:p>
          <a:p>
            <a:pPr marL="12700" marR="104139">
              <a:lnSpc>
                <a:spcPct val="100000"/>
              </a:lnSpc>
              <a:tabLst>
                <a:tab pos="399415" algn="l"/>
              </a:tabLst>
            </a:pPr>
            <a:r>
              <a:rPr sz="800" b="1" spc="-15" dirty="0">
                <a:latin typeface="Arial"/>
                <a:cs typeface="Arial"/>
              </a:rPr>
              <a:t>BAP	</a:t>
            </a:r>
            <a:r>
              <a:rPr sz="800" b="1" dirty="0">
                <a:latin typeface="Arial"/>
                <a:cs typeface="Arial"/>
              </a:rPr>
              <a:t>– Bluetooth </a:t>
            </a:r>
            <a:r>
              <a:rPr sz="800" b="1" spc="-10" dirty="0">
                <a:latin typeface="Arial"/>
                <a:cs typeface="Arial"/>
              </a:rPr>
              <a:t>Access </a:t>
            </a:r>
            <a:r>
              <a:rPr sz="800" b="1" dirty="0">
                <a:latin typeface="Arial"/>
                <a:cs typeface="Arial"/>
              </a:rPr>
              <a:t>Point,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Gateway on body </a:t>
            </a:r>
            <a:r>
              <a:rPr sz="800" b="1" spc="-2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BD	–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Bluetooth</a:t>
            </a:r>
            <a:r>
              <a:rPr sz="800" b="1" spc="-2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Device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800" b="1" dirty="0">
                <a:latin typeface="Arial"/>
                <a:cs typeface="Arial"/>
              </a:rPr>
              <a:t>M	–</a:t>
            </a:r>
            <a:r>
              <a:rPr sz="800" b="1" spc="-2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Mobile</a:t>
            </a:r>
            <a:r>
              <a:rPr sz="800" b="1" spc="-5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Device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800" b="1" dirty="0">
                <a:latin typeface="Arial"/>
                <a:cs typeface="Arial"/>
              </a:rPr>
              <a:t>BS	–</a:t>
            </a:r>
            <a:r>
              <a:rPr sz="800" b="1" spc="-5" dirty="0">
                <a:latin typeface="Arial"/>
                <a:cs typeface="Arial"/>
              </a:rPr>
              <a:t> Base</a:t>
            </a:r>
            <a:r>
              <a:rPr sz="800" b="1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Station,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Regional</a:t>
            </a:r>
            <a:r>
              <a:rPr sz="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r>
              <a:rPr sz="8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99415" algn="l"/>
              </a:tabLst>
            </a:pPr>
            <a:r>
              <a:rPr sz="800" b="1" dirty="0">
                <a:latin typeface="Arial"/>
                <a:cs typeface="Arial"/>
              </a:rPr>
              <a:t>NS	–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Network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and Switching,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0000"/>
                </a:solidFill>
                <a:latin typeface="Arial"/>
                <a:cs typeface="Arial"/>
              </a:rPr>
              <a:t>Central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Control</a:t>
            </a:r>
            <a:r>
              <a:rPr sz="8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endParaRPr sz="800">
              <a:latin typeface="Arial"/>
              <a:cs typeface="Arial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DCB7E2B5-B83B-8884-95CF-8333C0D4F9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4428" y="19812"/>
            <a:ext cx="5044439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5601" y="134569"/>
            <a:ext cx="45364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Multiple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protocols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for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6771" y="1391365"/>
            <a:ext cx="3409315" cy="612775"/>
            <a:chOff x="1636771" y="1391365"/>
            <a:chExt cx="3409315" cy="612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1" y="1391365"/>
              <a:ext cx="3409196" cy="5731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5852" y="1417319"/>
              <a:ext cx="1429512" cy="5867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84020" y="1400555"/>
              <a:ext cx="3314700" cy="478790"/>
            </a:xfrm>
            <a:custGeom>
              <a:avLst/>
              <a:gdLst/>
              <a:ahLst/>
              <a:cxnLst/>
              <a:rect l="l" t="t" r="r" b="b"/>
              <a:pathLst>
                <a:path w="3314700" h="478789">
                  <a:moveTo>
                    <a:pt x="3314700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3314700" y="478536"/>
                  </a:lnTo>
                  <a:lnTo>
                    <a:pt x="3314700" y="0"/>
                  </a:lnTo>
                  <a:close/>
                </a:path>
              </a:pathLst>
            </a:custGeom>
            <a:solidFill>
              <a:srgbClr val="FFBB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4020" y="1400555"/>
              <a:ext cx="3314700" cy="478790"/>
            </a:xfrm>
            <a:custGeom>
              <a:avLst/>
              <a:gdLst/>
              <a:ahLst/>
              <a:cxnLst/>
              <a:rect l="l" t="t" r="r" b="b"/>
              <a:pathLst>
                <a:path w="3314700" h="478789">
                  <a:moveTo>
                    <a:pt x="0" y="478536"/>
                  </a:moveTo>
                  <a:lnTo>
                    <a:pt x="3314700" y="478536"/>
                  </a:lnTo>
                  <a:lnTo>
                    <a:pt x="3314700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84020" y="1400555"/>
            <a:ext cx="3314700" cy="4787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800" spc="-10" dirty="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6771" y="2631924"/>
            <a:ext cx="3409315" cy="614680"/>
            <a:chOff x="1636771" y="2631924"/>
            <a:chExt cx="3409315" cy="6146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1" y="2631924"/>
              <a:ext cx="3409196" cy="5745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60" y="2659380"/>
              <a:ext cx="1072896" cy="58673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84020" y="2641092"/>
            <a:ext cx="3314700" cy="480059"/>
          </a:xfrm>
          <a:prstGeom prst="rect">
            <a:avLst/>
          </a:prstGeom>
          <a:solidFill>
            <a:srgbClr val="FFBB79"/>
          </a:solidFill>
          <a:ln w="6096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-5" dirty="0">
                <a:latin typeface="Calibri"/>
                <a:cs typeface="Calibri"/>
              </a:rPr>
              <a:t>Session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36771" y="2011656"/>
            <a:ext cx="3409315" cy="612775"/>
            <a:chOff x="1636771" y="2011656"/>
            <a:chExt cx="3409315" cy="61277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1" y="2011656"/>
              <a:ext cx="3409196" cy="57459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8796" y="2037587"/>
              <a:ext cx="1562100" cy="5867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684020" y="2020823"/>
            <a:ext cx="3314700" cy="480059"/>
          </a:xfrm>
          <a:prstGeom prst="rect">
            <a:avLst/>
          </a:prstGeom>
          <a:solidFill>
            <a:srgbClr val="FFBB79"/>
          </a:solidFill>
          <a:ln w="609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066165">
              <a:lnSpc>
                <a:spcPct val="100000"/>
              </a:lnSpc>
              <a:spcBef>
                <a:spcPts val="690"/>
              </a:spcBef>
            </a:pPr>
            <a:r>
              <a:rPr sz="1800" spc="-10" dirty="0">
                <a:latin typeface="Calibri"/>
                <a:cs typeface="Calibri"/>
              </a:rPr>
              <a:t>Presentation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36771" y="3253693"/>
            <a:ext cx="3409315" cy="612775"/>
            <a:chOff x="1636771" y="3253693"/>
            <a:chExt cx="3409315" cy="612775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1" y="3253693"/>
              <a:ext cx="3409196" cy="57311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05100" y="3279648"/>
              <a:ext cx="1269491" cy="58673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684020" y="3262884"/>
            <a:ext cx="3314700" cy="478790"/>
          </a:xfrm>
          <a:prstGeom prst="rect">
            <a:avLst/>
          </a:prstGeom>
          <a:solidFill>
            <a:srgbClr val="92D050"/>
          </a:solidFill>
          <a:ln w="609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800" spc="-20" dirty="0"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36771" y="3873984"/>
            <a:ext cx="3409315" cy="612775"/>
            <a:chOff x="1636771" y="3873984"/>
            <a:chExt cx="3409315" cy="61277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1" y="3873984"/>
              <a:ext cx="3409196" cy="5745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9296" y="3899915"/>
              <a:ext cx="1182624" cy="58674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84020" y="3883152"/>
            <a:ext cx="3314700" cy="480059"/>
          </a:xfrm>
          <a:prstGeom prst="rect">
            <a:avLst/>
          </a:prstGeom>
          <a:solidFill>
            <a:srgbClr val="CCEBFF"/>
          </a:solidFill>
          <a:ln w="609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36771" y="4494252"/>
            <a:ext cx="3409315" cy="614680"/>
            <a:chOff x="1636771" y="4494252"/>
            <a:chExt cx="3409315" cy="61468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771" y="4494252"/>
              <a:ext cx="3409196" cy="5745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1864" y="4521707"/>
              <a:ext cx="1237488" cy="58673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684020" y="4503420"/>
            <a:ext cx="3314700" cy="480059"/>
          </a:xfrm>
          <a:prstGeom prst="rect">
            <a:avLst/>
          </a:prstGeom>
          <a:solidFill>
            <a:srgbClr val="FFFF00"/>
          </a:solidFill>
          <a:ln w="6096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Link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636771" y="5116021"/>
            <a:ext cx="3409315" cy="612775"/>
            <a:chOff x="1636771" y="5116021"/>
            <a:chExt cx="3409315" cy="612775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6771" y="5116021"/>
              <a:ext cx="3409196" cy="57311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2824" y="5141975"/>
              <a:ext cx="1114044" cy="58674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84020" y="5125211"/>
            <a:ext cx="3314700" cy="478790"/>
          </a:xfrm>
          <a:prstGeom prst="rect">
            <a:avLst/>
          </a:prstGeom>
          <a:solidFill>
            <a:srgbClr val="FFFF00"/>
          </a:solidFill>
          <a:ln w="6096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1800" spc="-15" dirty="0">
                <a:latin typeface="Calibri"/>
                <a:cs typeface="Calibri"/>
              </a:rPr>
              <a:t>Physical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7136" y="152895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7136" y="208826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77136" y="27744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7136" y="333222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77136" y="39420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77136" y="455167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77136" y="511124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06670" y="1419809"/>
            <a:ext cx="3031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/>
                <a:cs typeface="Calibri"/>
              </a:rPr>
              <a:t>Higher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protocols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73370" y="2091054"/>
            <a:ext cx="1255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₋</a:t>
            </a:r>
            <a:r>
              <a:rPr sz="1800" spc="3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73370" y="2639695"/>
            <a:ext cx="1096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₋</a:t>
            </a:r>
            <a:r>
              <a:rPr sz="1800" spc="2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Transport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73370" y="3188589"/>
            <a:ext cx="100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₋</a:t>
            </a:r>
            <a:r>
              <a:rPr sz="1800" spc="3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06670" y="3797884"/>
            <a:ext cx="2971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alibri"/>
                <a:cs typeface="Calibri"/>
              </a:rPr>
              <a:t>Lower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layer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protocols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73370" y="4469129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₋</a:t>
            </a:r>
            <a:r>
              <a:rPr sz="1800" spc="3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52081" y="2077973"/>
            <a:ext cx="2696210" cy="390525"/>
          </a:xfrm>
          <a:prstGeom prst="rect">
            <a:avLst/>
          </a:prstGeom>
          <a:solidFill>
            <a:srgbClr val="006FC0"/>
          </a:solidFill>
          <a:ln w="25907">
            <a:solidFill>
              <a:srgbClr val="385D89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470"/>
              </a:spcBef>
            </a:pP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HTTP/REST,MQTT,COAP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etc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52081" y="2600705"/>
            <a:ext cx="2696210" cy="391795"/>
          </a:xfrm>
          <a:prstGeom prst="rect">
            <a:avLst/>
          </a:prstGeom>
          <a:solidFill>
            <a:srgbClr val="006FC0"/>
          </a:solidFill>
          <a:ln w="25907">
            <a:solidFill>
              <a:srgbClr val="385D89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TCP,UDP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52081" y="3124961"/>
            <a:ext cx="2696210" cy="390525"/>
          </a:xfrm>
          <a:prstGeom prst="rect">
            <a:avLst/>
          </a:prstGeom>
          <a:solidFill>
            <a:srgbClr val="006FC0"/>
          </a:solidFill>
          <a:ln w="25907">
            <a:solidFill>
              <a:srgbClr val="385D89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47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IPV6,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IPV6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W 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6LOWPAN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6510528" y="4459223"/>
          <a:ext cx="3942079" cy="391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0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1668"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Wireless</a:t>
                      </a:r>
                      <a:r>
                        <a:rPr sz="16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(802.15.4,</a:t>
                      </a:r>
                      <a:r>
                        <a:rPr sz="16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WiFi,</a:t>
                      </a:r>
                      <a:r>
                        <a:rPr sz="16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BTLE</a:t>
                      </a:r>
                      <a:r>
                        <a:rPr sz="16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28575">
                      <a:solidFill>
                        <a:srgbClr val="385D89"/>
                      </a:solidFill>
                      <a:prstDash val="solid"/>
                    </a:lnL>
                    <a:lnR w="28575">
                      <a:solidFill>
                        <a:srgbClr val="385D89"/>
                      </a:solidFill>
                      <a:prstDash val="solid"/>
                    </a:lnR>
                    <a:lnT w="28575">
                      <a:solidFill>
                        <a:srgbClr val="385D89"/>
                      </a:solidFill>
                      <a:prstDash val="solid"/>
                    </a:lnT>
                    <a:lnB w="28575">
                      <a:solidFill>
                        <a:srgbClr val="385D89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9533381" y="2067305"/>
            <a:ext cx="905510" cy="1457325"/>
          </a:xfrm>
          <a:prstGeom prst="rect">
            <a:avLst/>
          </a:prstGeom>
          <a:solidFill>
            <a:srgbClr val="006FC0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  <a:spcBef>
                <a:spcPts val="10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12AE934A-2BDB-EAB2-C21D-09B0555136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1976" y="330760"/>
            <a:ext cx="4623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Wireless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Protocols</a:t>
            </a:r>
            <a:r>
              <a:rPr spc="-15" dirty="0">
                <a:solidFill>
                  <a:schemeClr val="tx1"/>
                </a:solidFill>
              </a:rPr>
              <a:t> for</a:t>
            </a:r>
            <a:r>
              <a:rPr spc="-10" dirty="0">
                <a:solidFill>
                  <a:schemeClr val="tx1"/>
                </a:solidFill>
              </a:rPr>
              <a:t> IoT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20808" y="6606641"/>
            <a:ext cx="1061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Online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reference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917192" y="1377696"/>
          <a:ext cx="2627629" cy="477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5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8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8506"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414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T w="6350">
                      <a:solidFill>
                        <a:srgbClr val="529DF8"/>
                      </a:solidFill>
                      <a:prstDash val="solid"/>
                    </a:lnT>
                    <a:lnB w="6350">
                      <a:solidFill>
                        <a:srgbClr val="529DF8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B w="28575">
                      <a:solidFill>
                        <a:srgbClr val="497DBA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Application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414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T w="6350">
                      <a:solidFill>
                        <a:srgbClr val="529DF8"/>
                      </a:solidFill>
                      <a:prstDash val="solid"/>
                    </a:lnT>
                    <a:lnB w="6350">
                      <a:solidFill>
                        <a:srgbClr val="529DF8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85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14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T w="6350">
                      <a:solidFill>
                        <a:srgbClr val="529DF8"/>
                      </a:solidFill>
                      <a:prstDash val="solid"/>
                    </a:lnT>
                    <a:lnB w="6350">
                      <a:solidFill>
                        <a:srgbClr val="529DF8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T w="28575">
                      <a:solidFill>
                        <a:srgbClr val="497DBA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140" marB="0">
                    <a:lnL w="6350">
                      <a:solidFill>
                        <a:srgbClr val="529DF8"/>
                      </a:solidFill>
                      <a:prstDash val="solid"/>
                    </a:lnL>
                    <a:lnR w="6350">
                      <a:solidFill>
                        <a:srgbClr val="529DF8"/>
                      </a:solidFill>
                      <a:prstDash val="solid"/>
                    </a:lnR>
                    <a:lnT w="6350">
                      <a:solidFill>
                        <a:srgbClr val="529DF8"/>
                      </a:solidFill>
                      <a:prstDash val="solid"/>
                    </a:lnT>
                    <a:lnB w="6350">
                      <a:solidFill>
                        <a:srgbClr val="529DF8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620767" y="1380744"/>
            <a:ext cx="1137285" cy="477520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820"/>
              </a:spcBef>
            </a:pPr>
            <a:r>
              <a:rPr sz="1600" spc="-10" dirty="0"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5792" y="1993392"/>
            <a:ext cx="660400" cy="746760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vert270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8064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Security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2551" y="1973579"/>
            <a:ext cx="2807335" cy="364490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latin typeface="Calibri"/>
                <a:cs typeface="Calibri"/>
              </a:rPr>
              <a:t>APS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2551" y="2404872"/>
            <a:ext cx="2807335" cy="334010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60"/>
              </a:spcBef>
            </a:pPr>
            <a:r>
              <a:rPr sz="1600" spc="-5" dirty="0">
                <a:latin typeface="Calibri"/>
                <a:cs typeface="Calibri"/>
              </a:rPr>
              <a:t>NWK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5792" y="2802635"/>
            <a:ext cx="3554095" cy="239395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5044">
              <a:lnSpc>
                <a:spcPts val="1810"/>
              </a:lnSpc>
            </a:pPr>
            <a:r>
              <a:rPr sz="1600" spc="-5" dirty="0">
                <a:latin typeface="Calibri"/>
                <a:cs typeface="Calibri"/>
              </a:rPr>
              <a:t>IEEE</a:t>
            </a:r>
            <a:r>
              <a:rPr sz="1600" spc="-10" dirty="0">
                <a:latin typeface="Calibri"/>
                <a:cs typeface="Calibri"/>
              </a:rPr>
              <a:t> 802.15.4.MAC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5792" y="3110483"/>
            <a:ext cx="3552825" cy="239395"/>
          </a:xfrm>
          <a:prstGeom prst="rect">
            <a:avLst/>
          </a:prstGeom>
          <a:solidFill>
            <a:srgbClr val="C5D9F0"/>
          </a:solidFill>
          <a:ln w="6096">
            <a:solidFill>
              <a:srgbClr val="529DF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ts val="1810"/>
              </a:lnSpc>
            </a:pPr>
            <a:r>
              <a:rPr sz="1600" spc="-5" dirty="0">
                <a:latin typeface="Calibri"/>
                <a:cs typeface="Calibri"/>
              </a:rPr>
              <a:t>IEEE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802.15.4.PHY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62327" y="1304544"/>
            <a:ext cx="3945890" cy="601980"/>
          </a:xfrm>
          <a:custGeom>
            <a:avLst/>
            <a:gdLst/>
            <a:ahLst/>
            <a:cxnLst/>
            <a:rect l="l" t="t" r="r" b="b"/>
            <a:pathLst>
              <a:path w="3945890" h="601980">
                <a:moveTo>
                  <a:pt x="0" y="100329"/>
                </a:moveTo>
                <a:lnTo>
                  <a:pt x="7889" y="61293"/>
                </a:lnTo>
                <a:lnTo>
                  <a:pt x="29400" y="29400"/>
                </a:lnTo>
                <a:lnTo>
                  <a:pt x="61293" y="7889"/>
                </a:lnTo>
                <a:lnTo>
                  <a:pt x="100330" y="0"/>
                </a:lnTo>
                <a:lnTo>
                  <a:pt x="3845306" y="0"/>
                </a:lnTo>
                <a:lnTo>
                  <a:pt x="3884342" y="7889"/>
                </a:lnTo>
                <a:lnTo>
                  <a:pt x="3916235" y="29400"/>
                </a:lnTo>
                <a:lnTo>
                  <a:pt x="3937746" y="61293"/>
                </a:lnTo>
                <a:lnTo>
                  <a:pt x="3945636" y="100329"/>
                </a:lnTo>
                <a:lnTo>
                  <a:pt x="3945636" y="501650"/>
                </a:lnTo>
                <a:lnTo>
                  <a:pt x="3937746" y="540686"/>
                </a:lnTo>
                <a:lnTo>
                  <a:pt x="3916235" y="572579"/>
                </a:lnTo>
                <a:lnTo>
                  <a:pt x="3884342" y="594090"/>
                </a:lnTo>
                <a:lnTo>
                  <a:pt x="3845306" y="601979"/>
                </a:lnTo>
                <a:lnTo>
                  <a:pt x="100330" y="601979"/>
                </a:lnTo>
                <a:lnTo>
                  <a:pt x="61293" y="594090"/>
                </a:lnTo>
                <a:lnTo>
                  <a:pt x="29400" y="572579"/>
                </a:lnTo>
                <a:lnTo>
                  <a:pt x="7889" y="540686"/>
                </a:lnTo>
                <a:lnTo>
                  <a:pt x="0" y="501650"/>
                </a:lnTo>
                <a:lnTo>
                  <a:pt x="0" y="100329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868796" y="1386713"/>
            <a:ext cx="473075" cy="1355090"/>
            <a:chOff x="5868796" y="1386713"/>
            <a:chExt cx="473075" cy="1355090"/>
          </a:xfrm>
        </p:grpSpPr>
        <p:sp>
          <p:nvSpPr>
            <p:cNvPr id="17" name="object 17"/>
            <p:cNvSpPr/>
            <p:nvPr/>
          </p:nvSpPr>
          <p:spPr>
            <a:xfrm>
              <a:off x="5871971" y="1836420"/>
              <a:ext cx="466725" cy="902335"/>
            </a:xfrm>
            <a:custGeom>
              <a:avLst/>
              <a:gdLst/>
              <a:ahLst/>
              <a:cxnLst/>
              <a:rect l="l" t="t" r="r" b="b"/>
              <a:pathLst>
                <a:path w="466725" h="902335">
                  <a:moveTo>
                    <a:pt x="466344" y="0"/>
                  </a:moveTo>
                  <a:lnTo>
                    <a:pt x="0" y="0"/>
                  </a:lnTo>
                  <a:lnTo>
                    <a:pt x="0" y="902208"/>
                  </a:lnTo>
                  <a:lnTo>
                    <a:pt x="466344" y="902208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71971" y="1836420"/>
              <a:ext cx="466725" cy="902335"/>
            </a:xfrm>
            <a:custGeom>
              <a:avLst/>
              <a:gdLst/>
              <a:ahLst/>
              <a:cxnLst/>
              <a:rect l="l" t="t" r="r" b="b"/>
              <a:pathLst>
                <a:path w="466725" h="902335">
                  <a:moveTo>
                    <a:pt x="0" y="902208"/>
                  </a:moveTo>
                  <a:lnTo>
                    <a:pt x="466344" y="902208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902208"/>
                  </a:lnTo>
                  <a:close/>
                </a:path>
              </a:pathLst>
            </a:custGeom>
            <a:ln w="6096">
              <a:solidFill>
                <a:srgbClr val="529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71971" y="1389888"/>
              <a:ext cx="466725" cy="447040"/>
            </a:xfrm>
            <a:custGeom>
              <a:avLst/>
              <a:gdLst/>
              <a:ahLst/>
              <a:cxnLst/>
              <a:rect l="l" t="t" r="r" b="b"/>
              <a:pathLst>
                <a:path w="466725" h="447039">
                  <a:moveTo>
                    <a:pt x="466344" y="0"/>
                  </a:moveTo>
                  <a:lnTo>
                    <a:pt x="0" y="0"/>
                  </a:lnTo>
                  <a:lnTo>
                    <a:pt x="0" y="446531"/>
                  </a:lnTo>
                  <a:lnTo>
                    <a:pt x="466344" y="446531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71971" y="1389888"/>
              <a:ext cx="466725" cy="447040"/>
            </a:xfrm>
            <a:custGeom>
              <a:avLst/>
              <a:gdLst/>
              <a:ahLst/>
              <a:cxnLst/>
              <a:rect l="l" t="t" r="r" b="b"/>
              <a:pathLst>
                <a:path w="466725" h="447039">
                  <a:moveTo>
                    <a:pt x="0" y="446531"/>
                  </a:moveTo>
                  <a:lnTo>
                    <a:pt x="466344" y="446531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446531"/>
                  </a:lnTo>
                  <a:close/>
                </a:path>
              </a:pathLst>
            </a:custGeom>
            <a:ln w="6096">
              <a:solidFill>
                <a:srgbClr val="529D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19038" y="1446183"/>
            <a:ext cx="203835" cy="12484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spc="-5" dirty="0">
                <a:latin typeface="Calibri"/>
                <a:cs typeface="Calibri"/>
              </a:rPr>
              <a:t>ZDO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Mgmt</a:t>
            </a:r>
            <a:r>
              <a:rPr sz="1400" spc="6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ZDO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7548" y="1165860"/>
            <a:ext cx="4775200" cy="2304415"/>
          </a:xfrm>
          <a:custGeom>
            <a:avLst/>
            <a:gdLst/>
            <a:ahLst/>
            <a:cxnLst/>
            <a:rect l="l" t="t" r="r" b="b"/>
            <a:pathLst>
              <a:path w="4775200" h="2304415">
                <a:moveTo>
                  <a:pt x="0" y="2304288"/>
                </a:moveTo>
                <a:lnTo>
                  <a:pt x="4774692" y="2304288"/>
                </a:lnTo>
                <a:lnTo>
                  <a:pt x="4774692" y="0"/>
                </a:lnTo>
                <a:lnTo>
                  <a:pt x="0" y="0"/>
                </a:lnTo>
                <a:lnTo>
                  <a:pt x="0" y="230428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57754" y="3602863"/>
            <a:ext cx="140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Bluetooth/BLE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96439" y="3942588"/>
            <a:ext cx="1045844" cy="338455"/>
          </a:xfrm>
          <a:prstGeom prst="rect">
            <a:avLst/>
          </a:prstGeom>
          <a:solidFill>
            <a:srgbClr val="548ED4"/>
          </a:solidFill>
          <a:ln w="6096">
            <a:solidFill>
              <a:srgbClr val="4F81BC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354330" marR="248920" indent="-98425">
              <a:lnSpc>
                <a:spcPct val="100000"/>
              </a:lnSpc>
              <a:spcBef>
                <a:spcPts val="7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rial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Port  Profile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993392" y="4323588"/>
          <a:ext cx="2216785" cy="7132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2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31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8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7951"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RFCOMM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279400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635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635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548E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F81BC"/>
                      </a:solidFill>
                      <a:prstDash val="solid"/>
                    </a:lnL>
                    <a:lnB w="6350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 marR="278130" indent="-171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Attribute 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Protocol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8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L2CAP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4455" marB="0">
                    <a:lnL w="6350">
                      <a:solidFill>
                        <a:srgbClr val="4F81BC"/>
                      </a:solidFill>
                      <a:prstDash val="solid"/>
                    </a:lnL>
                    <a:lnR w="6350">
                      <a:solidFill>
                        <a:srgbClr val="4F81BC"/>
                      </a:solidFill>
                      <a:prstDash val="solid"/>
                    </a:lnR>
                    <a:lnT w="6350">
                      <a:solidFill>
                        <a:srgbClr val="4F81BC"/>
                      </a:solidFill>
                      <a:prstDash val="solid"/>
                    </a:lnT>
                    <a:lnB w="6350">
                      <a:solidFill>
                        <a:srgbClr val="4F81BC"/>
                      </a:solidFill>
                      <a:prstDash val="solid"/>
                    </a:lnB>
                    <a:solidFill>
                      <a:srgbClr val="548E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1996439" y="5113020"/>
            <a:ext cx="1045844" cy="338455"/>
          </a:xfrm>
          <a:prstGeom prst="rect">
            <a:avLst/>
          </a:prstGeom>
          <a:solidFill>
            <a:srgbClr val="548ED4"/>
          </a:solidFill>
          <a:ln w="6096">
            <a:solidFill>
              <a:srgbClr val="4F81BC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680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65348" y="3939540"/>
            <a:ext cx="1051560" cy="34480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8826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Attribute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Profile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65348" y="5109971"/>
            <a:ext cx="1051560" cy="34480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8953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70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6439" y="5513832"/>
            <a:ext cx="2217419" cy="33528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996439" y="5513832"/>
            <a:ext cx="2217420" cy="335280"/>
          </a:xfrm>
          <a:prstGeom prst="rect">
            <a:avLst/>
          </a:prstGeom>
          <a:ln w="6096">
            <a:solidFill>
              <a:srgbClr val="4F81BC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422909">
              <a:lnSpc>
                <a:spcPct val="100000"/>
              </a:lnSpc>
              <a:spcBef>
                <a:spcPts val="66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RF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energy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03292" y="3950080"/>
            <a:ext cx="2348865" cy="478790"/>
            <a:chOff x="4503292" y="3950080"/>
            <a:chExt cx="2348865" cy="478790"/>
          </a:xfrm>
        </p:grpSpPr>
        <p:sp>
          <p:nvSpPr>
            <p:cNvPr id="32" name="object 32"/>
            <p:cNvSpPr/>
            <p:nvPr/>
          </p:nvSpPr>
          <p:spPr>
            <a:xfrm>
              <a:off x="4506467" y="3953255"/>
              <a:ext cx="2342515" cy="472440"/>
            </a:xfrm>
            <a:custGeom>
              <a:avLst/>
              <a:gdLst/>
              <a:ahLst/>
              <a:cxnLst/>
              <a:rect l="l" t="t" r="r" b="b"/>
              <a:pathLst>
                <a:path w="2342515" h="472439">
                  <a:moveTo>
                    <a:pt x="2263648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40"/>
                  </a:lnTo>
                  <a:lnTo>
                    <a:pt x="0" y="393700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40"/>
                  </a:lnTo>
                  <a:lnTo>
                    <a:pt x="2263648" y="472440"/>
                  </a:lnTo>
                  <a:lnTo>
                    <a:pt x="2294274" y="466244"/>
                  </a:lnTo>
                  <a:lnTo>
                    <a:pt x="2319305" y="449357"/>
                  </a:lnTo>
                  <a:lnTo>
                    <a:pt x="2336192" y="424326"/>
                  </a:lnTo>
                  <a:lnTo>
                    <a:pt x="2342388" y="393700"/>
                  </a:lnTo>
                  <a:lnTo>
                    <a:pt x="2342388" y="78740"/>
                  </a:lnTo>
                  <a:lnTo>
                    <a:pt x="2336192" y="48113"/>
                  </a:lnTo>
                  <a:lnTo>
                    <a:pt x="2319305" y="23082"/>
                  </a:lnTo>
                  <a:lnTo>
                    <a:pt x="2294274" y="6195"/>
                  </a:lnTo>
                  <a:lnTo>
                    <a:pt x="2263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6467" y="3953255"/>
              <a:ext cx="2342515" cy="472440"/>
            </a:xfrm>
            <a:custGeom>
              <a:avLst/>
              <a:gdLst/>
              <a:ahLst/>
              <a:cxnLst/>
              <a:rect l="l" t="t" r="r" b="b"/>
              <a:pathLst>
                <a:path w="2342515" h="472439">
                  <a:moveTo>
                    <a:pt x="0" y="78740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2263648" y="0"/>
                  </a:lnTo>
                  <a:lnTo>
                    <a:pt x="2294274" y="6195"/>
                  </a:lnTo>
                  <a:lnTo>
                    <a:pt x="2319305" y="23082"/>
                  </a:lnTo>
                  <a:lnTo>
                    <a:pt x="2336192" y="48113"/>
                  </a:lnTo>
                  <a:lnTo>
                    <a:pt x="2342388" y="78740"/>
                  </a:lnTo>
                  <a:lnTo>
                    <a:pt x="2342388" y="393700"/>
                  </a:lnTo>
                  <a:lnTo>
                    <a:pt x="2336192" y="424326"/>
                  </a:lnTo>
                  <a:lnTo>
                    <a:pt x="2319305" y="449357"/>
                  </a:lnTo>
                  <a:lnTo>
                    <a:pt x="2294274" y="466244"/>
                  </a:lnTo>
                  <a:lnTo>
                    <a:pt x="2263648" y="472440"/>
                  </a:lnTo>
                  <a:lnTo>
                    <a:pt x="78740" y="472440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700"/>
                  </a:lnTo>
                  <a:lnTo>
                    <a:pt x="0" y="78740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22519" y="4025900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TP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03292" y="4398136"/>
            <a:ext cx="2348865" cy="478790"/>
            <a:chOff x="4503292" y="4398136"/>
            <a:chExt cx="2348865" cy="478790"/>
          </a:xfrm>
        </p:grpSpPr>
        <p:sp>
          <p:nvSpPr>
            <p:cNvPr id="36" name="object 36"/>
            <p:cNvSpPr/>
            <p:nvPr/>
          </p:nvSpPr>
          <p:spPr>
            <a:xfrm>
              <a:off x="4506467" y="4401311"/>
              <a:ext cx="2342515" cy="472440"/>
            </a:xfrm>
            <a:custGeom>
              <a:avLst/>
              <a:gdLst/>
              <a:ahLst/>
              <a:cxnLst/>
              <a:rect l="l" t="t" r="r" b="b"/>
              <a:pathLst>
                <a:path w="2342515" h="472439">
                  <a:moveTo>
                    <a:pt x="2263648" y="0"/>
                  </a:moveTo>
                  <a:lnTo>
                    <a:pt x="78740" y="0"/>
                  </a:lnTo>
                  <a:lnTo>
                    <a:pt x="48113" y="6195"/>
                  </a:lnTo>
                  <a:lnTo>
                    <a:pt x="23082" y="23082"/>
                  </a:lnTo>
                  <a:lnTo>
                    <a:pt x="6195" y="48113"/>
                  </a:lnTo>
                  <a:lnTo>
                    <a:pt x="0" y="78739"/>
                  </a:lnTo>
                  <a:lnTo>
                    <a:pt x="0" y="393700"/>
                  </a:lnTo>
                  <a:lnTo>
                    <a:pt x="6195" y="424326"/>
                  </a:lnTo>
                  <a:lnTo>
                    <a:pt x="23082" y="449357"/>
                  </a:lnTo>
                  <a:lnTo>
                    <a:pt x="48113" y="466244"/>
                  </a:lnTo>
                  <a:lnTo>
                    <a:pt x="78740" y="472439"/>
                  </a:lnTo>
                  <a:lnTo>
                    <a:pt x="2263648" y="472439"/>
                  </a:lnTo>
                  <a:lnTo>
                    <a:pt x="2294274" y="466244"/>
                  </a:lnTo>
                  <a:lnTo>
                    <a:pt x="2319305" y="449357"/>
                  </a:lnTo>
                  <a:lnTo>
                    <a:pt x="2336192" y="424326"/>
                  </a:lnTo>
                  <a:lnTo>
                    <a:pt x="2342388" y="393700"/>
                  </a:lnTo>
                  <a:lnTo>
                    <a:pt x="2342388" y="78739"/>
                  </a:lnTo>
                  <a:lnTo>
                    <a:pt x="2336192" y="48113"/>
                  </a:lnTo>
                  <a:lnTo>
                    <a:pt x="2319305" y="23082"/>
                  </a:lnTo>
                  <a:lnTo>
                    <a:pt x="2294274" y="6195"/>
                  </a:lnTo>
                  <a:lnTo>
                    <a:pt x="22636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06467" y="4401311"/>
              <a:ext cx="2342515" cy="472440"/>
            </a:xfrm>
            <a:custGeom>
              <a:avLst/>
              <a:gdLst/>
              <a:ahLst/>
              <a:cxnLst/>
              <a:rect l="l" t="t" r="r" b="b"/>
              <a:pathLst>
                <a:path w="2342515" h="472439">
                  <a:moveTo>
                    <a:pt x="0" y="78739"/>
                  </a:moveTo>
                  <a:lnTo>
                    <a:pt x="6195" y="48113"/>
                  </a:lnTo>
                  <a:lnTo>
                    <a:pt x="23082" y="23082"/>
                  </a:lnTo>
                  <a:lnTo>
                    <a:pt x="48113" y="6195"/>
                  </a:lnTo>
                  <a:lnTo>
                    <a:pt x="78740" y="0"/>
                  </a:lnTo>
                  <a:lnTo>
                    <a:pt x="2263648" y="0"/>
                  </a:lnTo>
                  <a:lnTo>
                    <a:pt x="2294274" y="6195"/>
                  </a:lnTo>
                  <a:lnTo>
                    <a:pt x="2319305" y="23082"/>
                  </a:lnTo>
                  <a:lnTo>
                    <a:pt x="2336192" y="48113"/>
                  </a:lnTo>
                  <a:lnTo>
                    <a:pt x="2342388" y="78739"/>
                  </a:lnTo>
                  <a:lnTo>
                    <a:pt x="2342388" y="393700"/>
                  </a:lnTo>
                  <a:lnTo>
                    <a:pt x="2336192" y="424326"/>
                  </a:lnTo>
                  <a:lnTo>
                    <a:pt x="2319305" y="449357"/>
                  </a:lnTo>
                  <a:lnTo>
                    <a:pt x="2294274" y="466244"/>
                  </a:lnTo>
                  <a:lnTo>
                    <a:pt x="2263648" y="472439"/>
                  </a:lnTo>
                  <a:lnTo>
                    <a:pt x="78740" y="472439"/>
                  </a:lnTo>
                  <a:lnTo>
                    <a:pt x="48113" y="466244"/>
                  </a:lnTo>
                  <a:lnTo>
                    <a:pt x="23082" y="449357"/>
                  </a:lnTo>
                  <a:lnTo>
                    <a:pt x="6195" y="424326"/>
                  </a:lnTo>
                  <a:lnTo>
                    <a:pt x="0" y="393700"/>
                  </a:lnTo>
                  <a:lnTo>
                    <a:pt x="0" y="78739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491098" y="4473702"/>
            <a:ext cx="372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T</a:t>
            </a:r>
            <a:r>
              <a:rPr sz="1800" spc="-5" dirty="0">
                <a:latin typeface="Calibri"/>
                <a:cs typeface="Calibri"/>
              </a:rPr>
              <a:t>CP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06467" y="4856988"/>
            <a:ext cx="2342515" cy="472440"/>
          </a:xfrm>
          <a:custGeom>
            <a:avLst/>
            <a:gdLst/>
            <a:ahLst/>
            <a:cxnLst/>
            <a:rect l="l" t="t" r="r" b="b"/>
            <a:pathLst>
              <a:path w="2342515" h="472439">
                <a:moveTo>
                  <a:pt x="2263648" y="0"/>
                </a:moveTo>
                <a:lnTo>
                  <a:pt x="78740" y="0"/>
                </a:lnTo>
                <a:lnTo>
                  <a:pt x="48113" y="6195"/>
                </a:lnTo>
                <a:lnTo>
                  <a:pt x="23082" y="23082"/>
                </a:lnTo>
                <a:lnTo>
                  <a:pt x="6195" y="48113"/>
                </a:lnTo>
                <a:lnTo>
                  <a:pt x="0" y="78739"/>
                </a:lnTo>
                <a:lnTo>
                  <a:pt x="0" y="393700"/>
                </a:lnTo>
                <a:lnTo>
                  <a:pt x="6195" y="424326"/>
                </a:lnTo>
                <a:lnTo>
                  <a:pt x="23082" y="449357"/>
                </a:lnTo>
                <a:lnTo>
                  <a:pt x="48113" y="466244"/>
                </a:lnTo>
                <a:lnTo>
                  <a:pt x="78740" y="472440"/>
                </a:lnTo>
                <a:lnTo>
                  <a:pt x="2263648" y="472440"/>
                </a:lnTo>
                <a:lnTo>
                  <a:pt x="2294274" y="466244"/>
                </a:lnTo>
                <a:lnTo>
                  <a:pt x="2319305" y="449357"/>
                </a:lnTo>
                <a:lnTo>
                  <a:pt x="2336192" y="424326"/>
                </a:lnTo>
                <a:lnTo>
                  <a:pt x="2342388" y="393700"/>
                </a:lnTo>
                <a:lnTo>
                  <a:pt x="2342388" y="78739"/>
                </a:lnTo>
                <a:lnTo>
                  <a:pt x="2336192" y="48113"/>
                </a:lnTo>
                <a:lnTo>
                  <a:pt x="2319305" y="23082"/>
                </a:lnTo>
                <a:lnTo>
                  <a:pt x="2294274" y="6195"/>
                </a:lnTo>
                <a:lnTo>
                  <a:pt x="226364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41881" y="4929885"/>
            <a:ext cx="229743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685" algn="ctr">
              <a:lnSpc>
                <a:spcPts val="209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Internet</a:t>
            </a:r>
            <a:r>
              <a:rPr sz="1800" spc="-15" dirty="0">
                <a:latin typeface="Calibri"/>
                <a:cs typeface="Calibri"/>
              </a:rPr>
              <a:t> Protocol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(IP)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1130"/>
              </a:lnSpc>
              <a:tabLst>
                <a:tab pos="2271395" algn="l"/>
              </a:tabLst>
            </a:pPr>
            <a:r>
              <a:rPr sz="1000" u="sng" spc="-5" dirty="0">
                <a:solidFill>
                  <a:srgbClr val="FFFFFF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 	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503420" y="5327903"/>
            <a:ext cx="2348865" cy="765175"/>
            <a:chOff x="4503420" y="5327903"/>
            <a:chExt cx="2348865" cy="765175"/>
          </a:xfrm>
        </p:grpSpPr>
        <p:sp>
          <p:nvSpPr>
            <p:cNvPr id="42" name="object 42"/>
            <p:cNvSpPr/>
            <p:nvPr/>
          </p:nvSpPr>
          <p:spPr>
            <a:xfrm>
              <a:off x="4506468" y="5330951"/>
              <a:ext cx="2342515" cy="759460"/>
            </a:xfrm>
            <a:custGeom>
              <a:avLst/>
              <a:gdLst/>
              <a:ahLst/>
              <a:cxnLst/>
              <a:rect l="l" t="t" r="r" b="b"/>
              <a:pathLst>
                <a:path w="2342515" h="759460">
                  <a:moveTo>
                    <a:pt x="2215896" y="0"/>
                  </a:moveTo>
                  <a:lnTo>
                    <a:pt x="126492" y="0"/>
                  </a:lnTo>
                  <a:lnTo>
                    <a:pt x="77259" y="9941"/>
                  </a:lnTo>
                  <a:lnTo>
                    <a:pt x="37052" y="37052"/>
                  </a:lnTo>
                  <a:lnTo>
                    <a:pt x="9941" y="77259"/>
                  </a:lnTo>
                  <a:lnTo>
                    <a:pt x="0" y="126492"/>
                  </a:lnTo>
                  <a:lnTo>
                    <a:pt x="0" y="632460"/>
                  </a:lnTo>
                  <a:lnTo>
                    <a:pt x="9941" y="681697"/>
                  </a:lnTo>
                  <a:lnTo>
                    <a:pt x="37052" y="721904"/>
                  </a:lnTo>
                  <a:lnTo>
                    <a:pt x="77259" y="749012"/>
                  </a:lnTo>
                  <a:lnTo>
                    <a:pt x="126492" y="758952"/>
                  </a:lnTo>
                  <a:lnTo>
                    <a:pt x="2215896" y="758952"/>
                  </a:lnTo>
                  <a:lnTo>
                    <a:pt x="2265128" y="749012"/>
                  </a:lnTo>
                  <a:lnTo>
                    <a:pt x="2305335" y="721904"/>
                  </a:lnTo>
                  <a:lnTo>
                    <a:pt x="2332446" y="681697"/>
                  </a:lnTo>
                  <a:lnTo>
                    <a:pt x="2342388" y="632460"/>
                  </a:lnTo>
                  <a:lnTo>
                    <a:pt x="2342388" y="126492"/>
                  </a:lnTo>
                  <a:lnTo>
                    <a:pt x="2332446" y="77259"/>
                  </a:lnTo>
                  <a:lnTo>
                    <a:pt x="2305335" y="37052"/>
                  </a:lnTo>
                  <a:lnTo>
                    <a:pt x="2265128" y="9941"/>
                  </a:lnTo>
                  <a:lnTo>
                    <a:pt x="221589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06468" y="5330951"/>
              <a:ext cx="2342515" cy="759460"/>
            </a:xfrm>
            <a:custGeom>
              <a:avLst/>
              <a:gdLst/>
              <a:ahLst/>
              <a:cxnLst/>
              <a:rect l="l" t="t" r="r" b="b"/>
              <a:pathLst>
                <a:path w="2342515" h="759460">
                  <a:moveTo>
                    <a:pt x="0" y="126492"/>
                  </a:moveTo>
                  <a:lnTo>
                    <a:pt x="9941" y="77259"/>
                  </a:lnTo>
                  <a:lnTo>
                    <a:pt x="37052" y="37052"/>
                  </a:lnTo>
                  <a:lnTo>
                    <a:pt x="77259" y="9941"/>
                  </a:lnTo>
                  <a:lnTo>
                    <a:pt x="126492" y="0"/>
                  </a:lnTo>
                  <a:lnTo>
                    <a:pt x="2215896" y="0"/>
                  </a:lnTo>
                  <a:lnTo>
                    <a:pt x="2265128" y="9941"/>
                  </a:lnTo>
                  <a:lnTo>
                    <a:pt x="2305335" y="37052"/>
                  </a:lnTo>
                  <a:lnTo>
                    <a:pt x="2332446" y="77259"/>
                  </a:lnTo>
                  <a:lnTo>
                    <a:pt x="2342388" y="126492"/>
                  </a:lnTo>
                  <a:lnTo>
                    <a:pt x="2342388" y="632460"/>
                  </a:lnTo>
                  <a:lnTo>
                    <a:pt x="2332446" y="681697"/>
                  </a:lnTo>
                  <a:lnTo>
                    <a:pt x="2305335" y="721904"/>
                  </a:lnTo>
                  <a:lnTo>
                    <a:pt x="2265128" y="749012"/>
                  </a:lnTo>
                  <a:lnTo>
                    <a:pt x="2215896" y="758952"/>
                  </a:lnTo>
                  <a:lnTo>
                    <a:pt x="126492" y="758952"/>
                  </a:lnTo>
                  <a:lnTo>
                    <a:pt x="77259" y="749012"/>
                  </a:lnTo>
                  <a:lnTo>
                    <a:pt x="37052" y="721904"/>
                  </a:lnTo>
                  <a:lnTo>
                    <a:pt x="9941" y="681697"/>
                  </a:lnTo>
                  <a:lnTo>
                    <a:pt x="0" y="632460"/>
                  </a:lnTo>
                  <a:lnTo>
                    <a:pt x="0" y="126492"/>
                  </a:lnTo>
                  <a:close/>
                </a:path>
              </a:pathLst>
            </a:custGeom>
            <a:ln w="609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124450" y="5546242"/>
            <a:ext cx="11074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IEEE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802.11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84617" y="979170"/>
            <a:ext cx="927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6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1800" b="1" spc="-12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7336535" y="1324355"/>
          <a:ext cx="2233930" cy="20817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39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7472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Application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Transport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747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IPv6Layer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186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6LoWPAN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subnet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IEEE 802.15.4 MAC</a:t>
                      </a:r>
                      <a:r>
                        <a:rPr sz="1400" spc="2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IEEE 802.15.4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physical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layer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7269480" y="3515867"/>
            <a:ext cx="3129280" cy="527685"/>
          </a:xfrm>
          <a:prstGeom prst="rect">
            <a:avLst/>
          </a:prstGeom>
          <a:solidFill>
            <a:srgbClr val="5FF957"/>
          </a:solidFill>
        </p:spPr>
        <p:txBody>
          <a:bodyPr vert="horz" wrap="square" lIns="0" tIns="112395" rIns="0" bIns="0" rtlCol="0">
            <a:spAutoFit/>
          </a:bodyPr>
          <a:lstStyle/>
          <a:p>
            <a:pPr marL="1040130">
              <a:lnSpc>
                <a:spcPct val="100000"/>
              </a:lnSpc>
              <a:spcBef>
                <a:spcPts val="885"/>
              </a:spcBef>
            </a:pPr>
            <a:r>
              <a:rPr sz="1800" spc="-10" dirty="0"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261859" y="4084320"/>
            <a:ext cx="3129280" cy="803275"/>
          </a:xfrm>
          <a:custGeom>
            <a:avLst/>
            <a:gdLst/>
            <a:ahLst/>
            <a:cxnLst/>
            <a:rect l="l" t="t" r="r" b="b"/>
            <a:pathLst>
              <a:path w="3129279" h="803275">
                <a:moveTo>
                  <a:pt x="3128772" y="0"/>
                </a:moveTo>
                <a:lnTo>
                  <a:pt x="0" y="0"/>
                </a:lnTo>
                <a:lnTo>
                  <a:pt x="0" y="803147"/>
                </a:lnTo>
                <a:lnTo>
                  <a:pt x="3128772" y="803147"/>
                </a:lnTo>
                <a:lnTo>
                  <a:pt x="3128772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338566" y="4057345"/>
            <a:ext cx="9766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LoRa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42631" y="4383023"/>
            <a:ext cx="916305" cy="394970"/>
          </a:xfrm>
          <a:prstGeom prst="rect">
            <a:avLst/>
          </a:prstGeom>
          <a:solidFill>
            <a:srgbClr val="C5D9F0"/>
          </a:solidFill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54305" marR="145415" indent="86360">
              <a:lnSpc>
                <a:spcPct val="100000"/>
              </a:lnSpc>
              <a:spcBef>
                <a:spcPts val="45"/>
              </a:spcBef>
            </a:pPr>
            <a:r>
              <a:rPr sz="1200" spc="-5" dirty="0">
                <a:latin typeface="Calibri"/>
                <a:cs typeface="Calibri"/>
              </a:rPr>
              <a:t>Class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(b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seli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e)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30183" y="4383023"/>
            <a:ext cx="916305" cy="394970"/>
          </a:xfrm>
          <a:prstGeom prst="rect">
            <a:avLst/>
          </a:prstGeom>
          <a:solidFill>
            <a:srgbClr val="529DF8"/>
          </a:solidFill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84785" marR="177165" indent="59055">
              <a:lnSpc>
                <a:spcPct val="100000"/>
              </a:lnSpc>
              <a:spcBef>
                <a:spcPts val="45"/>
              </a:spcBef>
            </a:pPr>
            <a:r>
              <a:rPr sz="1200" spc="-5" dirty="0">
                <a:latin typeface="Calibri"/>
                <a:cs typeface="Calibri"/>
              </a:rPr>
              <a:t>Class </a:t>
            </a:r>
            <a:r>
              <a:rPr sz="1200" dirty="0">
                <a:latin typeface="Calibri"/>
                <a:cs typeface="Calibri"/>
              </a:rPr>
              <a:t>B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(b</a:t>
            </a:r>
            <a:r>
              <a:rPr sz="1200" dirty="0">
                <a:latin typeface="Calibri"/>
                <a:cs typeface="Calibri"/>
              </a:rPr>
              <a:t>ea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357359" y="4383023"/>
            <a:ext cx="980440" cy="394970"/>
          </a:xfrm>
          <a:prstGeom prst="rect">
            <a:avLst/>
          </a:prstGeom>
          <a:solidFill>
            <a:srgbClr val="529DF8"/>
          </a:solidFill>
          <a:ln w="12192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99060" marR="89535" indent="177800">
              <a:lnSpc>
                <a:spcPct val="100000"/>
              </a:lnSpc>
              <a:spcBef>
                <a:spcPts val="45"/>
              </a:spcBef>
            </a:pP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dirty="0">
                <a:latin typeface="Calibri"/>
                <a:cs typeface="Calibri"/>
              </a:rPr>
              <a:t> C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spc="-20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onti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u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5" dirty="0">
                <a:latin typeface="Calibri"/>
                <a:cs typeface="Calibri"/>
              </a:rPr>
              <a:t>u</a:t>
            </a:r>
            <a:r>
              <a:rPr sz="1200" spc="-5" dirty="0">
                <a:latin typeface="Calibri"/>
                <a:cs typeface="Calibri"/>
              </a:rPr>
              <a:t>s)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61859" y="4925567"/>
            <a:ext cx="3129280" cy="52768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111760" rIns="0" bIns="0" rtlCol="0">
            <a:spAutoFit/>
          </a:bodyPr>
          <a:lstStyle/>
          <a:p>
            <a:pPr marL="770890">
              <a:lnSpc>
                <a:spcPct val="100000"/>
              </a:lnSpc>
              <a:spcBef>
                <a:spcPts val="880"/>
              </a:spcBef>
            </a:pPr>
            <a:r>
              <a:rPr sz="1800" spc="-5" dirty="0">
                <a:latin typeface="Calibri"/>
                <a:cs typeface="Calibri"/>
              </a:rPr>
              <a:t>LoRa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Modulation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261859" y="5498591"/>
            <a:ext cx="502920" cy="527685"/>
          </a:xfrm>
          <a:prstGeom prst="rect">
            <a:avLst/>
          </a:prstGeom>
          <a:solidFill>
            <a:srgbClr val="949200"/>
          </a:solidFill>
        </p:spPr>
        <p:txBody>
          <a:bodyPr vert="horz" wrap="square" lIns="0" tIns="8255" rIns="0" bIns="0" rtlCol="0">
            <a:spAutoFit/>
          </a:bodyPr>
          <a:lstStyle/>
          <a:p>
            <a:pPr marL="97790" marR="91440" indent="39370">
              <a:lnSpc>
                <a:spcPct val="100000"/>
              </a:lnSpc>
              <a:spcBef>
                <a:spcPts val="65"/>
              </a:spcBef>
            </a:pPr>
            <a:r>
              <a:rPr sz="1600" spc="-5" dirty="0">
                <a:latin typeface="Calibri"/>
                <a:cs typeface="Calibri"/>
              </a:rPr>
              <a:t>EU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868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17180" y="5498591"/>
            <a:ext cx="504825" cy="527685"/>
          </a:xfrm>
          <a:prstGeom prst="rect">
            <a:avLst/>
          </a:prstGeom>
          <a:solidFill>
            <a:srgbClr val="949200"/>
          </a:solidFill>
        </p:spPr>
        <p:txBody>
          <a:bodyPr vert="horz" wrap="square" lIns="0" tIns="8255" rIns="0" bIns="0" rtlCol="0">
            <a:spAutoFit/>
          </a:bodyPr>
          <a:lstStyle/>
          <a:p>
            <a:pPr marL="99060" marR="92075" indent="39370">
              <a:lnSpc>
                <a:spcPct val="100000"/>
              </a:lnSpc>
              <a:spcBef>
                <a:spcPts val="65"/>
              </a:spcBef>
            </a:pPr>
            <a:r>
              <a:rPr sz="1600" spc="-5" dirty="0">
                <a:latin typeface="Calibri"/>
                <a:cs typeface="Calibri"/>
              </a:rPr>
              <a:t>EU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433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574023" y="5498591"/>
            <a:ext cx="502920" cy="527685"/>
          </a:xfrm>
          <a:prstGeom prst="rect">
            <a:avLst/>
          </a:prstGeom>
          <a:solidFill>
            <a:srgbClr val="949200"/>
          </a:solidFill>
        </p:spPr>
        <p:txBody>
          <a:bodyPr vert="horz" wrap="square" lIns="0" tIns="8255" rIns="0" bIns="0" rtlCol="0">
            <a:spAutoFit/>
          </a:bodyPr>
          <a:lstStyle/>
          <a:p>
            <a:pPr marL="98425" marR="90170" indent="42545">
              <a:lnSpc>
                <a:spcPct val="100000"/>
              </a:lnSpc>
              <a:spcBef>
                <a:spcPts val="65"/>
              </a:spcBef>
            </a:pPr>
            <a:r>
              <a:rPr sz="1600" spc="-10" dirty="0">
                <a:latin typeface="Calibri"/>
                <a:cs typeface="Calibri"/>
              </a:rPr>
              <a:t>US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915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30868" y="5498591"/>
            <a:ext cx="502920" cy="527685"/>
          </a:xfrm>
          <a:prstGeom prst="rect">
            <a:avLst/>
          </a:prstGeom>
          <a:solidFill>
            <a:srgbClr val="949200"/>
          </a:solidFill>
        </p:spPr>
        <p:txBody>
          <a:bodyPr vert="horz" wrap="square" lIns="0" tIns="8255" rIns="0" bIns="0" rtlCol="0">
            <a:spAutoFit/>
          </a:bodyPr>
          <a:lstStyle/>
          <a:p>
            <a:pPr marL="97790" marR="91440" indent="48260">
              <a:lnSpc>
                <a:spcPct val="100000"/>
              </a:lnSpc>
              <a:spcBef>
                <a:spcPts val="65"/>
              </a:spcBef>
            </a:pP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430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86188" y="5498591"/>
            <a:ext cx="504825" cy="527685"/>
          </a:xfrm>
          <a:prstGeom prst="rect">
            <a:avLst/>
          </a:prstGeom>
          <a:solidFill>
            <a:srgbClr val="949200"/>
          </a:solidFill>
        </p:spPr>
        <p:txBody>
          <a:bodyPr vert="horz" wrap="square" lIns="0" tIns="1301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25"/>
              </a:spcBef>
            </a:pPr>
            <a:r>
              <a:rPr sz="1600" spc="-5" dirty="0"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ACE1B210-E9C9-C3BE-B79E-D9502551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0" y="838200"/>
            <a:ext cx="8851900" cy="0"/>
          </a:xfrm>
          <a:custGeom>
            <a:avLst/>
            <a:gdLst/>
            <a:ahLst/>
            <a:cxnLst/>
            <a:rect l="l" t="t" r="r" b="b"/>
            <a:pathLst>
              <a:path w="8851900">
                <a:moveTo>
                  <a:pt x="0" y="0"/>
                </a:moveTo>
                <a:lnTo>
                  <a:pt x="885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0050" y="6695947"/>
            <a:ext cx="8851900" cy="0"/>
          </a:xfrm>
          <a:custGeom>
            <a:avLst/>
            <a:gdLst/>
            <a:ahLst/>
            <a:cxnLst/>
            <a:rect l="l" t="t" r="r" b="b"/>
            <a:pathLst>
              <a:path w="8851900">
                <a:moveTo>
                  <a:pt x="0" y="0"/>
                </a:moveTo>
                <a:lnTo>
                  <a:pt x="88519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1523" y="16764"/>
            <a:ext cx="5134356" cy="902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1553" y="132080"/>
            <a:ext cx="4623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Wireless</a:t>
            </a:r>
            <a:r>
              <a:rPr spc="-3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Protocols</a:t>
            </a:r>
            <a:r>
              <a:rPr spc="-15" dirty="0">
                <a:solidFill>
                  <a:schemeClr val="tx1"/>
                </a:solidFill>
              </a:rPr>
              <a:t> for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6467089"/>
              </p:ext>
            </p:extLst>
          </p:nvPr>
        </p:nvGraphicFramePr>
        <p:xfrm>
          <a:off x="1663748" y="851916"/>
          <a:ext cx="9080453" cy="5844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8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6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5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653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43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04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68199">
                <a:tc>
                  <a:txBody>
                    <a:bodyPr/>
                    <a:lstStyle/>
                    <a:p>
                      <a:pPr marL="68580">
                        <a:lnSpc>
                          <a:spcPts val="1870"/>
                        </a:lnSpc>
                      </a:pP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Protocol</a:t>
                      </a:r>
                      <a:r>
                        <a:rPr sz="1600" b="1" spc="-3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30480"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Zigbee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020" marR="57785">
                        <a:lnSpc>
                          <a:spcPts val="1870"/>
                        </a:lnSpc>
                      </a:pPr>
                      <a:r>
                        <a:rPr sz="16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6LowPAN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marR="85090" algn="ctr">
                        <a:lnSpc>
                          <a:spcPts val="1870"/>
                        </a:lnSpc>
                      </a:pPr>
                      <a:r>
                        <a:rPr sz="1600" b="1" spc="-1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Bluetooth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Wi-Fi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870"/>
                        </a:lnSpc>
                      </a:pPr>
                      <a:r>
                        <a:rPr sz="1600" b="1" spc="-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LoRa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971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PHY </a:t>
                      </a:r>
                      <a:r>
                        <a:rPr sz="1600" b="1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and </a:t>
                      </a:r>
                      <a:r>
                        <a:rPr sz="1600" b="1" spc="-1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MAC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b="1" spc="-1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r>
                        <a:rPr sz="1600" b="1" spc="-3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Standards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IEEE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802.15.4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796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IEEE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802.15.4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850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IEEE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802.15.1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IEEE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802.11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a,b,g,n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LoRa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class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A,B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524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spc="-2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Topologies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Mesh,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Tree,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R="3048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Star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 marR="5778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Mesh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8775" marR="850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Piconet,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7335" marR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Scatternet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Infrastructure,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Ad-hoc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Star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Star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24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Bandwidth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250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kbps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06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250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kbps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 marR="850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25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50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78460" marR="8509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Mbits/s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54</a:t>
                      </a:r>
                      <a:r>
                        <a:rPr sz="1600" spc="3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600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4718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Mbits/s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0.3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50kbps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307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r>
                        <a:rPr sz="1600" b="1" spc="-4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size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3048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65,535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1270" marR="3048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Coordinator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77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2^128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28295" marR="384175" algn="ctr">
                        <a:lnSpc>
                          <a:spcPct val="114999"/>
                        </a:lnSpc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Edge </a:t>
                      </a:r>
                      <a:r>
                        <a:rPr sz="1600" spc="-3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router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marR="8509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540" marR="8509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Master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Per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Access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Point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62,500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Gateway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153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Security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3048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 marR="577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AES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IPSec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8509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AES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SHA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91084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600" b="1" spc="-20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metrics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35" marR="304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Reliability,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42570" marR="3048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40" dirty="0">
                          <a:latin typeface="Calibri"/>
                          <a:cs typeface="Calibri"/>
                        </a:rPr>
                        <a:t>Power,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Cost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Inter-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44475" marR="301625" algn="ctr">
                        <a:lnSpc>
                          <a:spcPts val="221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ope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ability 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IP 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backbone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marR="8509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Cost,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540" marR="850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Convenience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Speed,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Flexibility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Long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range,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Power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0230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b="1" spc="-5" dirty="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Applications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marR="3048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Home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R="3048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automation,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R="3111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Industrial</a:t>
                      </a:r>
                      <a:endParaRPr lang="en-US" sz="1600" spc="0" dirty="0">
                        <a:latin typeface="Calibri"/>
                        <a:cs typeface="Calibri"/>
                      </a:endParaRPr>
                    </a:p>
                    <a:p>
                      <a:pPr marR="3111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automation</a:t>
                      </a:r>
                      <a:r>
                        <a:rPr sz="1600" spc="254" dirty="0">
                          <a:latin typeface="Calibri"/>
                          <a:cs typeface="Calibri"/>
                        </a:rPr>
                        <a:t> </a:t>
                      </a:r>
                      <a:endParaRPr sz="1800" baseline="13888" dirty="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8419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Smart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R="58419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Metering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Beacons,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R="8509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Indoor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L="1905" marR="8509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localizations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L="5588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streaming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Pollution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  <a:p>
                      <a:pPr marL="2597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monitoring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B495B7A-9217-D4D3-A9D2-70ED8F2A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5740" y="244896"/>
            <a:ext cx="6160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The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Gateway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General</a:t>
            </a:r>
            <a:r>
              <a:rPr spc="-3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80908" y="1642808"/>
            <a:ext cx="2143125" cy="3941445"/>
            <a:chOff x="1680908" y="1642808"/>
            <a:chExt cx="2143125" cy="3941445"/>
          </a:xfrm>
        </p:grpSpPr>
        <p:sp>
          <p:nvSpPr>
            <p:cNvPr id="5" name="object 5"/>
            <p:cNvSpPr/>
            <p:nvPr/>
          </p:nvSpPr>
          <p:spPr>
            <a:xfrm>
              <a:off x="1693925" y="1655825"/>
              <a:ext cx="2117090" cy="3915410"/>
            </a:xfrm>
            <a:custGeom>
              <a:avLst/>
              <a:gdLst/>
              <a:ahLst/>
              <a:cxnLst/>
              <a:rect l="l" t="t" r="r" b="b"/>
              <a:pathLst>
                <a:path w="2117090" h="3915410">
                  <a:moveTo>
                    <a:pt x="1764029" y="0"/>
                  </a:moveTo>
                  <a:lnTo>
                    <a:pt x="352806" y="0"/>
                  </a:lnTo>
                  <a:lnTo>
                    <a:pt x="304938" y="3221"/>
                  </a:lnTo>
                  <a:lnTo>
                    <a:pt x="259027" y="12604"/>
                  </a:lnTo>
                  <a:lnTo>
                    <a:pt x="215491" y="27729"/>
                  </a:lnTo>
                  <a:lnTo>
                    <a:pt x="174751" y="48175"/>
                  </a:lnTo>
                  <a:lnTo>
                    <a:pt x="137230" y="73521"/>
                  </a:lnTo>
                  <a:lnTo>
                    <a:pt x="103346" y="103346"/>
                  </a:lnTo>
                  <a:lnTo>
                    <a:pt x="73521" y="137230"/>
                  </a:lnTo>
                  <a:lnTo>
                    <a:pt x="48175" y="174751"/>
                  </a:lnTo>
                  <a:lnTo>
                    <a:pt x="27729" y="215491"/>
                  </a:lnTo>
                  <a:lnTo>
                    <a:pt x="12604" y="259027"/>
                  </a:lnTo>
                  <a:lnTo>
                    <a:pt x="3221" y="304938"/>
                  </a:lnTo>
                  <a:lnTo>
                    <a:pt x="0" y="352806"/>
                  </a:lnTo>
                  <a:lnTo>
                    <a:pt x="0" y="3562350"/>
                  </a:lnTo>
                  <a:lnTo>
                    <a:pt x="3221" y="3610217"/>
                  </a:lnTo>
                  <a:lnTo>
                    <a:pt x="12604" y="3656128"/>
                  </a:lnTo>
                  <a:lnTo>
                    <a:pt x="27729" y="3699664"/>
                  </a:lnTo>
                  <a:lnTo>
                    <a:pt x="48175" y="3740404"/>
                  </a:lnTo>
                  <a:lnTo>
                    <a:pt x="73521" y="3777925"/>
                  </a:lnTo>
                  <a:lnTo>
                    <a:pt x="103346" y="3811809"/>
                  </a:lnTo>
                  <a:lnTo>
                    <a:pt x="137230" y="3841634"/>
                  </a:lnTo>
                  <a:lnTo>
                    <a:pt x="174752" y="3866980"/>
                  </a:lnTo>
                  <a:lnTo>
                    <a:pt x="215491" y="3887426"/>
                  </a:lnTo>
                  <a:lnTo>
                    <a:pt x="259027" y="3902551"/>
                  </a:lnTo>
                  <a:lnTo>
                    <a:pt x="304938" y="3911934"/>
                  </a:lnTo>
                  <a:lnTo>
                    <a:pt x="352806" y="3915155"/>
                  </a:lnTo>
                  <a:lnTo>
                    <a:pt x="1764029" y="3915155"/>
                  </a:lnTo>
                  <a:lnTo>
                    <a:pt x="1811897" y="3911934"/>
                  </a:lnTo>
                  <a:lnTo>
                    <a:pt x="1857808" y="3902551"/>
                  </a:lnTo>
                  <a:lnTo>
                    <a:pt x="1901344" y="3887426"/>
                  </a:lnTo>
                  <a:lnTo>
                    <a:pt x="1942084" y="3866980"/>
                  </a:lnTo>
                  <a:lnTo>
                    <a:pt x="1979605" y="3841634"/>
                  </a:lnTo>
                  <a:lnTo>
                    <a:pt x="2013489" y="3811809"/>
                  </a:lnTo>
                  <a:lnTo>
                    <a:pt x="2043314" y="3777925"/>
                  </a:lnTo>
                  <a:lnTo>
                    <a:pt x="2068660" y="3740404"/>
                  </a:lnTo>
                  <a:lnTo>
                    <a:pt x="2089106" y="3699664"/>
                  </a:lnTo>
                  <a:lnTo>
                    <a:pt x="2104231" y="3656128"/>
                  </a:lnTo>
                  <a:lnTo>
                    <a:pt x="2113614" y="3610217"/>
                  </a:lnTo>
                  <a:lnTo>
                    <a:pt x="2116836" y="3562350"/>
                  </a:lnTo>
                  <a:lnTo>
                    <a:pt x="2116836" y="352806"/>
                  </a:lnTo>
                  <a:lnTo>
                    <a:pt x="2113614" y="304938"/>
                  </a:lnTo>
                  <a:lnTo>
                    <a:pt x="2104231" y="259027"/>
                  </a:lnTo>
                  <a:lnTo>
                    <a:pt x="2089106" y="215491"/>
                  </a:lnTo>
                  <a:lnTo>
                    <a:pt x="2068660" y="174751"/>
                  </a:lnTo>
                  <a:lnTo>
                    <a:pt x="2043314" y="137230"/>
                  </a:lnTo>
                  <a:lnTo>
                    <a:pt x="2013489" y="103346"/>
                  </a:lnTo>
                  <a:lnTo>
                    <a:pt x="1979605" y="73521"/>
                  </a:lnTo>
                  <a:lnTo>
                    <a:pt x="1942084" y="48175"/>
                  </a:lnTo>
                  <a:lnTo>
                    <a:pt x="1901344" y="27729"/>
                  </a:lnTo>
                  <a:lnTo>
                    <a:pt x="1857808" y="12604"/>
                  </a:lnTo>
                  <a:lnTo>
                    <a:pt x="1811897" y="3221"/>
                  </a:lnTo>
                  <a:lnTo>
                    <a:pt x="176402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3925" y="1655825"/>
              <a:ext cx="2117090" cy="3915410"/>
            </a:xfrm>
            <a:custGeom>
              <a:avLst/>
              <a:gdLst/>
              <a:ahLst/>
              <a:cxnLst/>
              <a:rect l="l" t="t" r="r" b="b"/>
              <a:pathLst>
                <a:path w="2117090" h="3915410">
                  <a:moveTo>
                    <a:pt x="0" y="352806"/>
                  </a:moveTo>
                  <a:lnTo>
                    <a:pt x="3221" y="304938"/>
                  </a:lnTo>
                  <a:lnTo>
                    <a:pt x="12604" y="259027"/>
                  </a:lnTo>
                  <a:lnTo>
                    <a:pt x="27729" y="215491"/>
                  </a:lnTo>
                  <a:lnTo>
                    <a:pt x="48175" y="174751"/>
                  </a:lnTo>
                  <a:lnTo>
                    <a:pt x="73521" y="137230"/>
                  </a:lnTo>
                  <a:lnTo>
                    <a:pt x="103346" y="103346"/>
                  </a:lnTo>
                  <a:lnTo>
                    <a:pt x="137230" y="73521"/>
                  </a:lnTo>
                  <a:lnTo>
                    <a:pt x="174751" y="48175"/>
                  </a:lnTo>
                  <a:lnTo>
                    <a:pt x="215491" y="27729"/>
                  </a:lnTo>
                  <a:lnTo>
                    <a:pt x="259027" y="12604"/>
                  </a:lnTo>
                  <a:lnTo>
                    <a:pt x="304938" y="3221"/>
                  </a:lnTo>
                  <a:lnTo>
                    <a:pt x="352806" y="0"/>
                  </a:lnTo>
                  <a:lnTo>
                    <a:pt x="1764029" y="0"/>
                  </a:lnTo>
                  <a:lnTo>
                    <a:pt x="1811897" y="3221"/>
                  </a:lnTo>
                  <a:lnTo>
                    <a:pt x="1857808" y="12604"/>
                  </a:lnTo>
                  <a:lnTo>
                    <a:pt x="1901344" y="27729"/>
                  </a:lnTo>
                  <a:lnTo>
                    <a:pt x="1942084" y="48175"/>
                  </a:lnTo>
                  <a:lnTo>
                    <a:pt x="1979605" y="73521"/>
                  </a:lnTo>
                  <a:lnTo>
                    <a:pt x="2013489" y="103346"/>
                  </a:lnTo>
                  <a:lnTo>
                    <a:pt x="2043314" y="137230"/>
                  </a:lnTo>
                  <a:lnTo>
                    <a:pt x="2068660" y="174751"/>
                  </a:lnTo>
                  <a:lnTo>
                    <a:pt x="2089106" y="215491"/>
                  </a:lnTo>
                  <a:lnTo>
                    <a:pt x="2104231" y="259027"/>
                  </a:lnTo>
                  <a:lnTo>
                    <a:pt x="2113614" y="304938"/>
                  </a:lnTo>
                  <a:lnTo>
                    <a:pt x="2116836" y="352806"/>
                  </a:lnTo>
                  <a:lnTo>
                    <a:pt x="2116836" y="3562350"/>
                  </a:lnTo>
                  <a:lnTo>
                    <a:pt x="2113614" y="3610217"/>
                  </a:lnTo>
                  <a:lnTo>
                    <a:pt x="2104231" y="3656128"/>
                  </a:lnTo>
                  <a:lnTo>
                    <a:pt x="2089106" y="3699664"/>
                  </a:lnTo>
                  <a:lnTo>
                    <a:pt x="2068660" y="3740404"/>
                  </a:lnTo>
                  <a:lnTo>
                    <a:pt x="2043314" y="3777925"/>
                  </a:lnTo>
                  <a:lnTo>
                    <a:pt x="2013489" y="3811809"/>
                  </a:lnTo>
                  <a:lnTo>
                    <a:pt x="1979605" y="3841634"/>
                  </a:lnTo>
                  <a:lnTo>
                    <a:pt x="1942084" y="3866980"/>
                  </a:lnTo>
                  <a:lnTo>
                    <a:pt x="1901344" y="3887426"/>
                  </a:lnTo>
                  <a:lnTo>
                    <a:pt x="1857808" y="3902551"/>
                  </a:lnTo>
                  <a:lnTo>
                    <a:pt x="1811897" y="3911934"/>
                  </a:lnTo>
                  <a:lnTo>
                    <a:pt x="1764029" y="3915155"/>
                  </a:lnTo>
                  <a:lnTo>
                    <a:pt x="352806" y="3915155"/>
                  </a:lnTo>
                  <a:lnTo>
                    <a:pt x="304938" y="3911934"/>
                  </a:lnTo>
                  <a:lnTo>
                    <a:pt x="259027" y="3902551"/>
                  </a:lnTo>
                  <a:lnTo>
                    <a:pt x="215491" y="3887426"/>
                  </a:lnTo>
                  <a:lnTo>
                    <a:pt x="174752" y="3866980"/>
                  </a:lnTo>
                  <a:lnTo>
                    <a:pt x="137230" y="3841634"/>
                  </a:lnTo>
                  <a:lnTo>
                    <a:pt x="103346" y="3811809"/>
                  </a:lnTo>
                  <a:lnTo>
                    <a:pt x="73521" y="3777925"/>
                  </a:lnTo>
                  <a:lnTo>
                    <a:pt x="48175" y="3740404"/>
                  </a:lnTo>
                  <a:lnTo>
                    <a:pt x="27729" y="3699664"/>
                  </a:lnTo>
                  <a:lnTo>
                    <a:pt x="12604" y="3656128"/>
                  </a:lnTo>
                  <a:lnTo>
                    <a:pt x="3221" y="3610217"/>
                  </a:lnTo>
                  <a:lnTo>
                    <a:pt x="0" y="3562350"/>
                  </a:lnTo>
                  <a:lnTo>
                    <a:pt x="0" y="352806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74901" y="1745996"/>
            <a:ext cx="1664335" cy="365823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Bluetooth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Zigbee,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Zigbee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ANT,Z-wave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Wi-Fi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DASH7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ISA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HART,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HART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EnOcean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Wireless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M-Bus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Ethernet,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EtherCAT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Modbus,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Profinet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HomePlug,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HomeGrid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more…..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06633" y="1283017"/>
            <a:ext cx="3810635" cy="4657725"/>
            <a:chOff x="4306633" y="1283017"/>
            <a:chExt cx="3810635" cy="4657725"/>
          </a:xfrm>
        </p:grpSpPr>
        <p:sp>
          <p:nvSpPr>
            <p:cNvPr id="9" name="object 9"/>
            <p:cNvSpPr/>
            <p:nvPr/>
          </p:nvSpPr>
          <p:spPr>
            <a:xfrm>
              <a:off x="4311396" y="1287780"/>
              <a:ext cx="3801110" cy="4648200"/>
            </a:xfrm>
            <a:custGeom>
              <a:avLst/>
              <a:gdLst/>
              <a:ahLst/>
              <a:cxnLst/>
              <a:rect l="l" t="t" r="r" b="b"/>
              <a:pathLst>
                <a:path w="3801109" h="4648200">
                  <a:moveTo>
                    <a:pt x="3444112" y="0"/>
                  </a:moveTo>
                  <a:lnTo>
                    <a:pt x="356742" y="0"/>
                  </a:lnTo>
                  <a:lnTo>
                    <a:pt x="308344" y="3257"/>
                  </a:lnTo>
                  <a:lnTo>
                    <a:pt x="261922" y="12746"/>
                  </a:lnTo>
                  <a:lnTo>
                    <a:pt x="217902" y="28041"/>
                  </a:lnTo>
                  <a:lnTo>
                    <a:pt x="176708" y="48716"/>
                  </a:lnTo>
                  <a:lnTo>
                    <a:pt x="138767" y="74346"/>
                  </a:lnTo>
                  <a:lnTo>
                    <a:pt x="104505" y="104505"/>
                  </a:lnTo>
                  <a:lnTo>
                    <a:pt x="74346" y="138767"/>
                  </a:lnTo>
                  <a:lnTo>
                    <a:pt x="48716" y="176708"/>
                  </a:lnTo>
                  <a:lnTo>
                    <a:pt x="28041" y="217902"/>
                  </a:lnTo>
                  <a:lnTo>
                    <a:pt x="12746" y="261922"/>
                  </a:lnTo>
                  <a:lnTo>
                    <a:pt x="3257" y="308344"/>
                  </a:lnTo>
                  <a:lnTo>
                    <a:pt x="0" y="356743"/>
                  </a:lnTo>
                  <a:lnTo>
                    <a:pt x="0" y="4291457"/>
                  </a:lnTo>
                  <a:lnTo>
                    <a:pt x="3257" y="4339863"/>
                  </a:lnTo>
                  <a:lnTo>
                    <a:pt x="12746" y="4386290"/>
                  </a:lnTo>
                  <a:lnTo>
                    <a:pt x="28041" y="4430313"/>
                  </a:lnTo>
                  <a:lnTo>
                    <a:pt x="48716" y="4471508"/>
                  </a:lnTo>
                  <a:lnTo>
                    <a:pt x="74346" y="4509448"/>
                  </a:lnTo>
                  <a:lnTo>
                    <a:pt x="104505" y="4543709"/>
                  </a:lnTo>
                  <a:lnTo>
                    <a:pt x="138767" y="4573865"/>
                  </a:lnTo>
                  <a:lnTo>
                    <a:pt x="176708" y="4599492"/>
                  </a:lnTo>
                  <a:lnTo>
                    <a:pt x="217902" y="4620164"/>
                  </a:lnTo>
                  <a:lnTo>
                    <a:pt x="261922" y="4635456"/>
                  </a:lnTo>
                  <a:lnTo>
                    <a:pt x="308344" y="4644943"/>
                  </a:lnTo>
                  <a:lnTo>
                    <a:pt x="356742" y="4648200"/>
                  </a:lnTo>
                  <a:lnTo>
                    <a:pt x="3444112" y="4648200"/>
                  </a:lnTo>
                  <a:lnTo>
                    <a:pt x="3492511" y="4644943"/>
                  </a:lnTo>
                  <a:lnTo>
                    <a:pt x="3538933" y="4635456"/>
                  </a:lnTo>
                  <a:lnTo>
                    <a:pt x="3582953" y="4620164"/>
                  </a:lnTo>
                  <a:lnTo>
                    <a:pt x="3624147" y="4599492"/>
                  </a:lnTo>
                  <a:lnTo>
                    <a:pt x="3662088" y="4573865"/>
                  </a:lnTo>
                  <a:lnTo>
                    <a:pt x="3696350" y="4543709"/>
                  </a:lnTo>
                  <a:lnTo>
                    <a:pt x="3726509" y="4509448"/>
                  </a:lnTo>
                  <a:lnTo>
                    <a:pt x="3752139" y="4471508"/>
                  </a:lnTo>
                  <a:lnTo>
                    <a:pt x="3772814" y="4430313"/>
                  </a:lnTo>
                  <a:lnTo>
                    <a:pt x="3788109" y="4386290"/>
                  </a:lnTo>
                  <a:lnTo>
                    <a:pt x="3797598" y="4339863"/>
                  </a:lnTo>
                  <a:lnTo>
                    <a:pt x="3800855" y="4291457"/>
                  </a:lnTo>
                  <a:lnTo>
                    <a:pt x="3800855" y="356743"/>
                  </a:lnTo>
                  <a:lnTo>
                    <a:pt x="3797598" y="308344"/>
                  </a:lnTo>
                  <a:lnTo>
                    <a:pt x="3788109" y="261922"/>
                  </a:lnTo>
                  <a:lnTo>
                    <a:pt x="3772814" y="217902"/>
                  </a:lnTo>
                  <a:lnTo>
                    <a:pt x="3752139" y="176708"/>
                  </a:lnTo>
                  <a:lnTo>
                    <a:pt x="3726509" y="138767"/>
                  </a:lnTo>
                  <a:lnTo>
                    <a:pt x="3696350" y="104505"/>
                  </a:lnTo>
                  <a:lnTo>
                    <a:pt x="3662088" y="74346"/>
                  </a:lnTo>
                  <a:lnTo>
                    <a:pt x="3624147" y="48716"/>
                  </a:lnTo>
                  <a:lnTo>
                    <a:pt x="3582953" y="28041"/>
                  </a:lnTo>
                  <a:lnTo>
                    <a:pt x="3538933" y="12746"/>
                  </a:lnTo>
                  <a:lnTo>
                    <a:pt x="3492511" y="3257"/>
                  </a:lnTo>
                  <a:lnTo>
                    <a:pt x="3444112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11396" y="1287780"/>
              <a:ext cx="3801110" cy="4648200"/>
            </a:xfrm>
            <a:custGeom>
              <a:avLst/>
              <a:gdLst/>
              <a:ahLst/>
              <a:cxnLst/>
              <a:rect l="l" t="t" r="r" b="b"/>
              <a:pathLst>
                <a:path w="3801109" h="4648200">
                  <a:moveTo>
                    <a:pt x="0" y="356743"/>
                  </a:moveTo>
                  <a:lnTo>
                    <a:pt x="3257" y="308344"/>
                  </a:lnTo>
                  <a:lnTo>
                    <a:pt x="12746" y="261922"/>
                  </a:lnTo>
                  <a:lnTo>
                    <a:pt x="28041" y="217902"/>
                  </a:lnTo>
                  <a:lnTo>
                    <a:pt x="48716" y="176708"/>
                  </a:lnTo>
                  <a:lnTo>
                    <a:pt x="74346" y="138767"/>
                  </a:lnTo>
                  <a:lnTo>
                    <a:pt x="104505" y="104505"/>
                  </a:lnTo>
                  <a:lnTo>
                    <a:pt x="138767" y="74346"/>
                  </a:lnTo>
                  <a:lnTo>
                    <a:pt x="176708" y="48716"/>
                  </a:lnTo>
                  <a:lnTo>
                    <a:pt x="217902" y="28041"/>
                  </a:lnTo>
                  <a:lnTo>
                    <a:pt x="261922" y="12746"/>
                  </a:lnTo>
                  <a:lnTo>
                    <a:pt x="308344" y="3257"/>
                  </a:lnTo>
                  <a:lnTo>
                    <a:pt x="356742" y="0"/>
                  </a:lnTo>
                  <a:lnTo>
                    <a:pt x="3444112" y="0"/>
                  </a:lnTo>
                  <a:lnTo>
                    <a:pt x="3492511" y="3257"/>
                  </a:lnTo>
                  <a:lnTo>
                    <a:pt x="3538933" y="12746"/>
                  </a:lnTo>
                  <a:lnTo>
                    <a:pt x="3582953" y="28041"/>
                  </a:lnTo>
                  <a:lnTo>
                    <a:pt x="3624147" y="48716"/>
                  </a:lnTo>
                  <a:lnTo>
                    <a:pt x="3662088" y="74346"/>
                  </a:lnTo>
                  <a:lnTo>
                    <a:pt x="3696350" y="104505"/>
                  </a:lnTo>
                  <a:lnTo>
                    <a:pt x="3726509" y="138767"/>
                  </a:lnTo>
                  <a:lnTo>
                    <a:pt x="3752139" y="176708"/>
                  </a:lnTo>
                  <a:lnTo>
                    <a:pt x="3772814" y="217902"/>
                  </a:lnTo>
                  <a:lnTo>
                    <a:pt x="3788109" y="261922"/>
                  </a:lnTo>
                  <a:lnTo>
                    <a:pt x="3797598" y="308344"/>
                  </a:lnTo>
                  <a:lnTo>
                    <a:pt x="3800855" y="356743"/>
                  </a:lnTo>
                  <a:lnTo>
                    <a:pt x="3800855" y="4291457"/>
                  </a:lnTo>
                  <a:lnTo>
                    <a:pt x="3797598" y="4339863"/>
                  </a:lnTo>
                  <a:lnTo>
                    <a:pt x="3788109" y="4386290"/>
                  </a:lnTo>
                  <a:lnTo>
                    <a:pt x="3772814" y="4430313"/>
                  </a:lnTo>
                  <a:lnTo>
                    <a:pt x="3752139" y="4471508"/>
                  </a:lnTo>
                  <a:lnTo>
                    <a:pt x="3726509" y="4509448"/>
                  </a:lnTo>
                  <a:lnTo>
                    <a:pt x="3696350" y="4543709"/>
                  </a:lnTo>
                  <a:lnTo>
                    <a:pt x="3662088" y="4573865"/>
                  </a:lnTo>
                  <a:lnTo>
                    <a:pt x="3624147" y="4599492"/>
                  </a:lnTo>
                  <a:lnTo>
                    <a:pt x="3582953" y="4620164"/>
                  </a:lnTo>
                  <a:lnTo>
                    <a:pt x="3538933" y="4635456"/>
                  </a:lnTo>
                  <a:lnTo>
                    <a:pt x="3492511" y="4644943"/>
                  </a:lnTo>
                  <a:lnTo>
                    <a:pt x="3444112" y="4648200"/>
                  </a:lnTo>
                  <a:lnTo>
                    <a:pt x="356742" y="4648200"/>
                  </a:lnTo>
                  <a:lnTo>
                    <a:pt x="308344" y="4644943"/>
                  </a:lnTo>
                  <a:lnTo>
                    <a:pt x="261922" y="4635456"/>
                  </a:lnTo>
                  <a:lnTo>
                    <a:pt x="217902" y="4620164"/>
                  </a:lnTo>
                  <a:lnTo>
                    <a:pt x="176708" y="4599492"/>
                  </a:lnTo>
                  <a:lnTo>
                    <a:pt x="138767" y="4573865"/>
                  </a:lnTo>
                  <a:lnTo>
                    <a:pt x="104505" y="4543709"/>
                  </a:lnTo>
                  <a:lnTo>
                    <a:pt x="74346" y="4509448"/>
                  </a:lnTo>
                  <a:lnTo>
                    <a:pt x="48716" y="4471508"/>
                  </a:lnTo>
                  <a:lnTo>
                    <a:pt x="28041" y="4430313"/>
                  </a:lnTo>
                  <a:lnTo>
                    <a:pt x="12746" y="4386290"/>
                  </a:lnTo>
                  <a:lnTo>
                    <a:pt x="3257" y="4339863"/>
                  </a:lnTo>
                  <a:lnTo>
                    <a:pt x="0" y="4291457"/>
                  </a:lnTo>
                  <a:lnTo>
                    <a:pt x="0" y="356743"/>
                  </a:lnTo>
                  <a:close/>
                </a:path>
              </a:pathLst>
            </a:custGeom>
            <a:ln w="9144">
              <a:solidFill>
                <a:srgbClr val="C5D9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84370" y="1460754"/>
              <a:ext cx="574675" cy="4270375"/>
            </a:xfrm>
            <a:custGeom>
              <a:avLst/>
              <a:gdLst/>
              <a:ahLst/>
              <a:cxnLst/>
              <a:rect l="l" t="t" r="r" b="b"/>
              <a:pathLst>
                <a:path w="574675" h="4270375">
                  <a:moveTo>
                    <a:pt x="478789" y="0"/>
                  </a:moveTo>
                  <a:lnTo>
                    <a:pt x="95757" y="0"/>
                  </a:lnTo>
                  <a:lnTo>
                    <a:pt x="58507" y="7532"/>
                  </a:lnTo>
                  <a:lnTo>
                    <a:pt x="28066" y="28066"/>
                  </a:lnTo>
                  <a:lnTo>
                    <a:pt x="7532" y="58507"/>
                  </a:lnTo>
                  <a:lnTo>
                    <a:pt x="0" y="95758"/>
                  </a:lnTo>
                  <a:lnTo>
                    <a:pt x="0" y="4174490"/>
                  </a:lnTo>
                  <a:lnTo>
                    <a:pt x="7532" y="4211762"/>
                  </a:lnTo>
                  <a:lnTo>
                    <a:pt x="28067" y="4242200"/>
                  </a:lnTo>
                  <a:lnTo>
                    <a:pt x="58507" y="4262722"/>
                  </a:lnTo>
                  <a:lnTo>
                    <a:pt x="95757" y="4270248"/>
                  </a:lnTo>
                  <a:lnTo>
                    <a:pt x="478789" y="4270248"/>
                  </a:lnTo>
                  <a:lnTo>
                    <a:pt x="516040" y="4262722"/>
                  </a:lnTo>
                  <a:lnTo>
                    <a:pt x="546480" y="4242200"/>
                  </a:lnTo>
                  <a:lnTo>
                    <a:pt x="567015" y="4211762"/>
                  </a:lnTo>
                  <a:lnTo>
                    <a:pt x="574547" y="4174490"/>
                  </a:lnTo>
                  <a:lnTo>
                    <a:pt x="574547" y="95758"/>
                  </a:lnTo>
                  <a:lnTo>
                    <a:pt x="567015" y="58507"/>
                  </a:lnTo>
                  <a:lnTo>
                    <a:pt x="546480" y="28066"/>
                  </a:lnTo>
                  <a:lnTo>
                    <a:pt x="516040" y="7532"/>
                  </a:lnTo>
                  <a:lnTo>
                    <a:pt x="478789" y="0"/>
                  </a:lnTo>
                  <a:close/>
                </a:path>
              </a:pathLst>
            </a:custGeom>
            <a:solidFill>
              <a:srgbClr val="C5D9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4484370" y="1460753"/>
            <a:ext cx="574675" cy="4270375"/>
          </a:xfrm>
          <a:custGeom>
            <a:avLst/>
            <a:gdLst/>
            <a:ahLst/>
            <a:cxnLst/>
            <a:rect l="l" t="t" r="r" b="b"/>
            <a:pathLst>
              <a:path w="574675" h="4270375">
                <a:moveTo>
                  <a:pt x="0" y="95758"/>
                </a:moveTo>
                <a:lnTo>
                  <a:pt x="7532" y="58507"/>
                </a:lnTo>
                <a:lnTo>
                  <a:pt x="28066" y="28066"/>
                </a:lnTo>
                <a:lnTo>
                  <a:pt x="58507" y="7532"/>
                </a:lnTo>
                <a:lnTo>
                  <a:pt x="95757" y="0"/>
                </a:lnTo>
                <a:lnTo>
                  <a:pt x="478789" y="0"/>
                </a:lnTo>
                <a:lnTo>
                  <a:pt x="516040" y="7532"/>
                </a:lnTo>
                <a:lnTo>
                  <a:pt x="546480" y="28066"/>
                </a:lnTo>
                <a:lnTo>
                  <a:pt x="567015" y="58507"/>
                </a:lnTo>
                <a:lnTo>
                  <a:pt x="574547" y="95758"/>
                </a:lnTo>
                <a:lnTo>
                  <a:pt x="574547" y="4174490"/>
                </a:lnTo>
                <a:lnTo>
                  <a:pt x="567015" y="4211762"/>
                </a:lnTo>
                <a:lnTo>
                  <a:pt x="546480" y="4242200"/>
                </a:lnTo>
                <a:lnTo>
                  <a:pt x="516040" y="4262722"/>
                </a:lnTo>
                <a:lnTo>
                  <a:pt x="478789" y="4270248"/>
                </a:lnTo>
                <a:lnTo>
                  <a:pt x="95757" y="4270248"/>
                </a:lnTo>
                <a:lnTo>
                  <a:pt x="58507" y="4262722"/>
                </a:lnTo>
                <a:lnTo>
                  <a:pt x="28067" y="4242200"/>
                </a:lnTo>
                <a:lnTo>
                  <a:pt x="7532" y="4211762"/>
                </a:lnTo>
                <a:lnTo>
                  <a:pt x="0" y="4174490"/>
                </a:lnTo>
                <a:lnTo>
                  <a:pt x="0" y="95758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63694" y="2105597"/>
            <a:ext cx="254000" cy="298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solidFill>
                  <a:srgbClr val="1F487C"/>
                </a:solidFill>
                <a:latin typeface="Calibri"/>
                <a:cs typeface="Calibri"/>
              </a:rPr>
              <a:t>Wired and/or</a:t>
            </a:r>
            <a:r>
              <a:rPr sz="180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87C"/>
                </a:solidFill>
                <a:latin typeface="Calibri"/>
                <a:cs typeface="Calibri"/>
              </a:rPr>
              <a:t>Wireless</a:t>
            </a:r>
            <a:r>
              <a:rPr sz="18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87C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70826" y="1460753"/>
            <a:ext cx="574675" cy="4270375"/>
          </a:xfrm>
          <a:custGeom>
            <a:avLst/>
            <a:gdLst/>
            <a:ahLst/>
            <a:cxnLst/>
            <a:rect l="l" t="t" r="r" b="b"/>
            <a:pathLst>
              <a:path w="574675" h="4270375">
                <a:moveTo>
                  <a:pt x="478790" y="0"/>
                </a:moveTo>
                <a:lnTo>
                  <a:pt x="95757" y="0"/>
                </a:lnTo>
                <a:lnTo>
                  <a:pt x="58507" y="7532"/>
                </a:lnTo>
                <a:lnTo>
                  <a:pt x="28067" y="28066"/>
                </a:lnTo>
                <a:lnTo>
                  <a:pt x="7532" y="58507"/>
                </a:lnTo>
                <a:lnTo>
                  <a:pt x="0" y="95758"/>
                </a:lnTo>
                <a:lnTo>
                  <a:pt x="0" y="4174490"/>
                </a:lnTo>
                <a:lnTo>
                  <a:pt x="7532" y="4211762"/>
                </a:lnTo>
                <a:lnTo>
                  <a:pt x="28066" y="4242200"/>
                </a:lnTo>
                <a:lnTo>
                  <a:pt x="58507" y="4262722"/>
                </a:lnTo>
                <a:lnTo>
                  <a:pt x="95757" y="4270248"/>
                </a:lnTo>
                <a:lnTo>
                  <a:pt x="478790" y="4270248"/>
                </a:lnTo>
                <a:lnTo>
                  <a:pt x="516040" y="4262722"/>
                </a:lnTo>
                <a:lnTo>
                  <a:pt x="546480" y="4242200"/>
                </a:lnTo>
                <a:lnTo>
                  <a:pt x="567015" y="4211762"/>
                </a:lnTo>
                <a:lnTo>
                  <a:pt x="574548" y="4174490"/>
                </a:lnTo>
                <a:lnTo>
                  <a:pt x="574548" y="95758"/>
                </a:lnTo>
                <a:lnTo>
                  <a:pt x="567015" y="58507"/>
                </a:lnTo>
                <a:lnTo>
                  <a:pt x="546481" y="28066"/>
                </a:lnTo>
                <a:lnTo>
                  <a:pt x="516040" y="7532"/>
                </a:lnTo>
                <a:lnTo>
                  <a:pt x="478790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70826" y="1460753"/>
            <a:ext cx="574675" cy="4270375"/>
          </a:xfrm>
          <a:custGeom>
            <a:avLst/>
            <a:gdLst/>
            <a:ahLst/>
            <a:cxnLst/>
            <a:rect l="l" t="t" r="r" b="b"/>
            <a:pathLst>
              <a:path w="574675" h="4270375">
                <a:moveTo>
                  <a:pt x="0" y="95758"/>
                </a:moveTo>
                <a:lnTo>
                  <a:pt x="7532" y="58507"/>
                </a:lnTo>
                <a:lnTo>
                  <a:pt x="28067" y="28066"/>
                </a:lnTo>
                <a:lnTo>
                  <a:pt x="58507" y="7532"/>
                </a:lnTo>
                <a:lnTo>
                  <a:pt x="95757" y="0"/>
                </a:lnTo>
                <a:lnTo>
                  <a:pt x="478790" y="0"/>
                </a:lnTo>
                <a:lnTo>
                  <a:pt x="516040" y="7532"/>
                </a:lnTo>
                <a:lnTo>
                  <a:pt x="546481" y="28066"/>
                </a:lnTo>
                <a:lnTo>
                  <a:pt x="567015" y="58507"/>
                </a:lnTo>
                <a:lnTo>
                  <a:pt x="574548" y="95758"/>
                </a:lnTo>
                <a:lnTo>
                  <a:pt x="574548" y="4174490"/>
                </a:lnTo>
                <a:lnTo>
                  <a:pt x="567015" y="4211762"/>
                </a:lnTo>
                <a:lnTo>
                  <a:pt x="546480" y="4242200"/>
                </a:lnTo>
                <a:lnTo>
                  <a:pt x="516040" y="4262722"/>
                </a:lnTo>
                <a:lnTo>
                  <a:pt x="478790" y="4270248"/>
                </a:lnTo>
                <a:lnTo>
                  <a:pt x="95757" y="4270248"/>
                </a:lnTo>
                <a:lnTo>
                  <a:pt x="58507" y="4262722"/>
                </a:lnTo>
                <a:lnTo>
                  <a:pt x="28066" y="4242200"/>
                </a:lnTo>
                <a:lnTo>
                  <a:pt x="7532" y="4211762"/>
                </a:lnTo>
                <a:lnTo>
                  <a:pt x="0" y="4174490"/>
                </a:lnTo>
                <a:lnTo>
                  <a:pt x="0" y="95758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50784" y="2105597"/>
            <a:ext cx="254000" cy="298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solidFill>
                  <a:srgbClr val="1F487C"/>
                </a:solidFill>
                <a:latin typeface="Calibri"/>
                <a:cs typeface="Calibri"/>
              </a:rPr>
              <a:t>Wired and/or</a:t>
            </a:r>
            <a:r>
              <a:rPr sz="180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87C"/>
                </a:solidFill>
                <a:latin typeface="Calibri"/>
                <a:cs typeface="Calibri"/>
              </a:rPr>
              <a:t>Wireless</a:t>
            </a:r>
            <a:r>
              <a:rPr sz="18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F487C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93791" y="1737360"/>
            <a:ext cx="2101850" cy="490855"/>
          </a:xfrm>
          <a:custGeom>
            <a:avLst/>
            <a:gdLst/>
            <a:ahLst/>
            <a:cxnLst/>
            <a:rect l="l" t="t" r="r" b="b"/>
            <a:pathLst>
              <a:path w="2101850" h="490855">
                <a:moveTo>
                  <a:pt x="2019808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7"/>
                </a:lnTo>
                <a:lnTo>
                  <a:pt x="0" y="408939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7"/>
                </a:lnTo>
                <a:lnTo>
                  <a:pt x="2019808" y="490727"/>
                </a:lnTo>
                <a:lnTo>
                  <a:pt x="2051661" y="484306"/>
                </a:lnTo>
                <a:lnTo>
                  <a:pt x="2077656" y="466788"/>
                </a:lnTo>
                <a:lnTo>
                  <a:pt x="2095174" y="440793"/>
                </a:lnTo>
                <a:lnTo>
                  <a:pt x="2101596" y="408939"/>
                </a:lnTo>
                <a:lnTo>
                  <a:pt x="2101596" y="81787"/>
                </a:lnTo>
                <a:lnTo>
                  <a:pt x="2095174" y="49934"/>
                </a:lnTo>
                <a:lnTo>
                  <a:pt x="2077656" y="23939"/>
                </a:lnTo>
                <a:lnTo>
                  <a:pt x="2051661" y="6421"/>
                </a:lnTo>
                <a:lnTo>
                  <a:pt x="2019808" y="0"/>
                </a:lnTo>
                <a:close/>
              </a:path>
            </a:pathLst>
          </a:custGeom>
          <a:solidFill>
            <a:srgbClr val="529D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82488" y="1363726"/>
            <a:ext cx="1123950" cy="8909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indent="-64135" algn="ctr">
              <a:lnSpc>
                <a:spcPct val="101899"/>
              </a:lnSpc>
              <a:spcBef>
                <a:spcPts val="55"/>
              </a:spcBef>
            </a:pPr>
            <a:r>
              <a:rPr sz="2000" spc="-10" dirty="0">
                <a:solidFill>
                  <a:srgbClr val="054797"/>
                </a:solidFill>
                <a:latin typeface="Calibri"/>
                <a:cs typeface="Calibri"/>
              </a:rPr>
              <a:t>Software </a:t>
            </a:r>
            <a:r>
              <a:rPr sz="2000" spc="-5" dirty="0">
                <a:solidFill>
                  <a:srgbClr val="0547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Switching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93791" y="2356104"/>
            <a:ext cx="2101850" cy="490855"/>
          </a:xfrm>
          <a:custGeom>
            <a:avLst/>
            <a:gdLst/>
            <a:ahLst/>
            <a:cxnLst/>
            <a:rect l="l" t="t" r="r" b="b"/>
            <a:pathLst>
              <a:path w="2101850" h="490855">
                <a:moveTo>
                  <a:pt x="2019808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7"/>
                </a:lnTo>
                <a:lnTo>
                  <a:pt x="0" y="408940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8"/>
                </a:lnTo>
                <a:lnTo>
                  <a:pt x="2019808" y="490728"/>
                </a:lnTo>
                <a:lnTo>
                  <a:pt x="2051661" y="484306"/>
                </a:lnTo>
                <a:lnTo>
                  <a:pt x="2077656" y="466788"/>
                </a:lnTo>
                <a:lnTo>
                  <a:pt x="2095174" y="440793"/>
                </a:lnTo>
                <a:lnTo>
                  <a:pt x="2101596" y="408940"/>
                </a:lnTo>
                <a:lnTo>
                  <a:pt x="2101596" y="81787"/>
                </a:lnTo>
                <a:lnTo>
                  <a:pt x="2095174" y="49934"/>
                </a:lnTo>
                <a:lnTo>
                  <a:pt x="2077656" y="23939"/>
                </a:lnTo>
                <a:lnTo>
                  <a:pt x="2051661" y="6421"/>
                </a:lnTo>
                <a:lnTo>
                  <a:pt x="2019808" y="0"/>
                </a:lnTo>
                <a:close/>
              </a:path>
            </a:pathLst>
          </a:custGeom>
          <a:solidFill>
            <a:srgbClr val="1A7D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01488" y="2437638"/>
            <a:ext cx="1887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Conversion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63311" y="2976372"/>
            <a:ext cx="2101850" cy="490855"/>
          </a:xfrm>
          <a:custGeom>
            <a:avLst/>
            <a:gdLst/>
            <a:ahLst/>
            <a:cxnLst/>
            <a:rect l="l" t="t" r="r" b="b"/>
            <a:pathLst>
              <a:path w="2101850" h="490854">
                <a:moveTo>
                  <a:pt x="2019808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7"/>
                </a:lnTo>
                <a:lnTo>
                  <a:pt x="0" y="408939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7"/>
                </a:lnTo>
                <a:lnTo>
                  <a:pt x="2019808" y="490727"/>
                </a:lnTo>
                <a:lnTo>
                  <a:pt x="2051661" y="484306"/>
                </a:lnTo>
                <a:lnTo>
                  <a:pt x="2077656" y="466788"/>
                </a:lnTo>
                <a:lnTo>
                  <a:pt x="2095174" y="440793"/>
                </a:lnTo>
                <a:lnTo>
                  <a:pt x="2101595" y="408939"/>
                </a:lnTo>
                <a:lnTo>
                  <a:pt x="2101595" y="81787"/>
                </a:lnTo>
                <a:lnTo>
                  <a:pt x="2095174" y="49934"/>
                </a:lnTo>
                <a:lnTo>
                  <a:pt x="2077656" y="23939"/>
                </a:lnTo>
                <a:lnTo>
                  <a:pt x="2051661" y="6421"/>
                </a:lnTo>
                <a:lnTo>
                  <a:pt x="2019808" y="0"/>
                </a:lnTo>
                <a:close/>
              </a:path>
            </a:pathLst>
          </a:custGeom>
          <a:solidFill>
            <a:srgbClr val="096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13323" y="3057271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Firewall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PVN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63311" y="3595115"/>
            <a:ext cx="2101850" cy="492759"/>
          </a:xfrm>
          <a:custGeom>
            <a:avLst/>
            <a:gdLst/>
            <a:ahLst/>
            <a:cxnLst/>
            <a:rect l="l" t="t" r="r" b="b"/>
            <a:pathLst>
              <a:path w="2101850" h="492760">
                <a:moveTo>
                  <a:pt x="2019554" y="0"/>
                </a:moveTo>
                <a:lnTo>
                  <a:pt x="82041" y="0"/>
                </a:lnTo>
                <a:lnTo>
                  <a:pt x="50095" y="6443"/>
                </a:lnTo>
                <a:lnTo>
                  <a:pt x="24018" y="24018"/>
                </a:lnTo>
                <a:lnTo>
                  <a:pt x="6443" y="50095"/>
                </a:lnTo>
                <a:lnTo>
                  <a:pt x="0" y="82042"/>
                </a:lnTo>
                <a:lnTo>
                  <a:pt x="0" y="410210"/>
                </a:lnTo>
                <a:lnTo>
                  <a:pt x="6443" y="442156"/>
                </a:lnTo>
                <a:lnTo>
                  <a:pt x="24018" y="468233"/>
                </a:lnTo>
                <a:lnTo>
                  <a:pt x="50095" y="485808"/>
                </a:lnTo>
                <a:lnTo>
                  <a:pt x="82041" y="492252"/>
                </a:lnTo>
                <a:lnTo>
                  <a:pt x="2019554" y="492252"/>
                </a:lnTo>
                <a:lnTo>
                  <a:pt x="2051500" y="485808"/>
                </a:lnTo>
                <a:lnTo>
                  <a:pt x="2077577" y="468233"/>
                </a:lnTo>
                <a:lnTo>
                  <a:pt x="2095152" y="442156"/>
                </a:lnTo>
                <a:lnTo>
                  <a:pt x="2101595" y="410210"/>
                </a:lnTo>
                <a:lnTo>
                  <a:pt x="2101595" y="82042"/>
                </a:lnTo>
                <a:lnTo>
                  <a:pt x="2095152" y="50095"/>
                </a:lnTo>
                <a:lnTo>
                  <a:pt x="2077577" y="24018"/>
                </a:lnTo>
                <a:lnTo>
                  <a:pt x="2051500" y="6443"/>
                </a:lnTo>
                <a:lnTo>
                  <a:pt x="2019554" y="0"/>
                </a:lnTo>
                <a:close/>
              </a:path>
            </a:pathLst>
          </a:custGeom>
          <a:solidFill>
            <a:srgbClr val="0547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28791" y="3676904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63311" y="4192523"/>
            <a:ext cx="2101850" cy="1466215"/>
          </a:xfrm>
          <a:custGeom>
            <a:avLst/>
            <a:gdLst/>
            <a:ahLst/>
            <a:cxnLst/>
            <a:rect l="l" t="t" r="r" b="b"/>
            <a:pathLst>
              <a:path w="2101850" h="1466214">
                <a:moveTo>
                  <a:pt x="1857247" y="0"/>
                </a:moveTo>
                <a:lnTo>
                  <a:pt x="244348" y="0"/>
                </a:lnTo>
                <a:lnTo>
                  <a:pt x="195088" y="4962"/>
                </a:lnTo>
                <a:lnTo>
                  <a:pt x="149215" y="19194"/>
                </a:lnTo>
                <a:lnTo>
                  <a:pt x="107708" y="41717"/>
                </a:lnTo>
                <a:lnTo>
                  <a:pt x="71548" y="71548"/>
                </a:lnTo>
                <a:lnTo>
                  <a:pt x="41717" y="107708"/>
                </a:lnTo>
                <a:lnTo>
                  <a:pt x="19194" y="149215"/>
                </a:lnTo>
                <a:lnTo>
                  <a:pt x="4962" y="195088"/>
                </a:lnTo>
                <a:lnTo>
                  <a:pt x="0" y="244348"/>
                </a:lnTo>
                <a:lnTo>
                  <a:pt x="0" y="1221739"/>
                </a:lnTo>
                <a:lnTo>
                  <a:pt x="4962" y="1270999"/>
                </a:lnTo>
                <a:lnTo>
                  <a:pt x="19194" y="1316872"/>
                </a:lnTo>
                <a:lnTo>
                  <a:pt x="41717" y="1358379"/>
                </a:lnTo>
                <a:lnTo>
                  <a:pt x="71548" y="1394539"/>
                </a:lnTo>
                <a:lnTo>
                  <a:pt x="107708" y="1424370"/>
                </a:lnTo>
                <a:lnTo>
                  <a:pt x="149215" y="1446893"/>
                </a:lnTo>
                <a:lnTo>
                  <a:pt x="195088" y="1461125"/>
                </a:lnTo>
                <a:lnTo>
                  <a:pt x="244348" y="1466088"/>
                </a:lnTo>
                <a:lnTo>
                  <a:pt x="1857247" y="1466088"/>
                </a:lnTo>
                <a:lnTo>
                  <a:pt x="1906507" y="1461125"/>
                </a:lnTo>
                <a:lnTo>
                  <a:pt x="1952380" y="1446893"/>
                </a:lnTo>
                <a:lnTo>
                  <a:pt x="1993887" y="1424370"/>
                </a:lnTo>
                <a:lnTo>
                  <a:pt x="2030047" y="1394539"/>
                </a:lnTo>
                <a:lnTo>
                  <a:pt x="2059878" y="1358379"/>
                </a:lnTo>
                <a:lnTo>
                  <a:pt x="2082401" y="1316872"/>
                </a:lnTo>
                <a:lnTo>
                  <a:pt x="2096633" y="1270999"/>
                </a:lnTo>
                <a:lnTo>
                  <a:pt x="2101595" y="1221739"/>
                </a:lnTo>
                <a:lnTo>
                  <a:pt x="2101595" y="244348"/>
                </a:lnTo>
                <a:lnTo>
                  <a:pt x="2096633" y="195088"/>
                </a:lnTo>
                <a:lnTo>
                  <a:pt x="2082401" y="149215"/>
                </a:lnTo>
                <a:lnTo>
                  <a:pt x="2059878" y="107708"/>
                </a:lnTo>
                <a:lnTo>
                  <a:pt x="2030047" y="71548"/>
                </a:lnTo>
                <a:lnTo>
                  <a:pt x="1993887" y="41717"/>
                </a:lnTo>
                <a:lnTo>
                  <a:pt x="1952380" y="19194"/>
                </a:lnTo>
                <a:lnTo>
                  <a:pt x="1906507" y="4962"/>
                </a:lnTo>
                <a:lnTo>
                  <a:pt x="185724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50178" y="4761738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Processor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81580" y="2208212"/>
            <a:ext cx="1931035" cy="2810510"/>
            <a:chOff x="8581580" y="2208212"/>
            <a:chExt cx="1931035" cy="2810510"/>
          </a:xfrm>
        </p:grpSpPr>
        <p:sp>
          <p:nvSpPr>
            <p:cNvPr id="28" name="object 28"/>
            <p:cNvSpPr/>
            <p:nvPr/>
          </p:nvSpPr>
          <p:spPr>
            <a:xfrm>
              <a:off x="8594598" y="2221229"/>
              <a:ext cx="1905000" cy="2784475"/>
            </a:xfrm>
            <a:custGeom>
              <a:avLst/>
              <a:gdLst/>
              <a:ahLst/>
              <a:cxnLst/>
              <a:rect l="l" t="t" r="r" b="b"/>
              <a:pathLst>
                <a:path w="1905000" h="2784475">
                  <a:moveTo>
                    <a:pt x="1587500" y="0"/>
                  </a:moveTo>
                  <a:lnTo>
                    <a:pt x="317500" y="0"/>
                  </a:lnTo>
                  <a:lnTo>
                    <a:pt x="270573" y="3441"/>
                  </a:lnTo>
                  <a:lnTo>
                    <a:pt x="225788" y="13439"/>
                  </a:lnTo>
                  <a:lnTo>
                    <a:pt x="183634" y="29503"/>
                  </a:lnTo>
                  <a:lnTo>
                    <a:pt x="144601" y="51141"/>
                  </a:lnTo>
                  <a:lnTo>
                    <a:pt x="109181" y="77865"/>
                  </a:lnTo>
                  <a:lnTo>
                    <a:pt x="77865" y="109181"/>
                  </a:lnTo>
                  <a:lnTo>
                    <a:pt x="51141" y="144601"/>
                  </a:lnTo>
                  <a:lnTo>
                    <a:pt x="29503" y="183634"/>
                  </a:lnTo>
                  <a:lnTo>
                    <a:pt x="13439" y="225788"/>
                  </a:lnTo>
                  <a:lnTo>
                    <a:pt x="3441" y="270573"/>
                  </a:lnTo>
                  <a:lnTo>
                    <a:pt x="0" y="317500"/>
                  </a:lnTo>
                  <a:lnTo>
                    <a:pt x="0" y="2466848"/>
                  </a:lnTo>
                  <a:lnTo>
                    <a:pt x="3441" y="2513774"/>
                  </a:lnTo>
                  <a:lnTo>
                    <a:pt x="13439" y="2558559"/>
                  </a:lnTo>
                  <a:lnTo>
                    <a:pt x="29503" y="2600713"/>
                  </a:lnTo>
                  <a:lnTo>
                    <a:pt x="51141" y="2639746"/>
                  </a:lnTo>
                  <a:lnTo>
                    <a:pt x="77865" y="2675166"/>
                  </a:lnTo>
                  <a:lnTo>
                    <a:pt x="109181" y="2706482"/>
                  </a:lnTo>
                  <a:lnTo>
                    <a:pt x="144601" y="2733206"/>
                  </a:lnTo>
                  <a:lnTo>
                    <a:pt x="183634" y="2754844"/>
                  </a:lnTo>
                  <a:lnTo>
                    <a:pt x="225788" y="2770908"/>
                  </a:lnTo>
                  <a:lnTo>
                    <a:pt x="270573" y="2780906"/>
                  </a:lnTo>
                  <a:lnTo>
                    <a:pt x="317500" y="2784348"/>
                  </a:lnTo>
                  <a:lnTo>
                    <a:pt x="1587500" y="2784348"/>
                  </a:lnTo>
                  <a:lnTo>
                    <a:pt x="1634426" y="2780906"/>
                  </a:lnTo>
                  <a:lnTo>
                    <a:pt x="1679211" y="2770908"/>
                  </a:lnTo>
                  <a:lnTo>
                    <a:pt x="1721365" y="2754844"/>
                  </a:lnTo>
                  <a:lnTo>
                    <a:pt x="1760398" y="2733206"/>
                  </a:lnTo>
                  <a:lnTo>
                    <a:pt x="1795818" y="2706482"/>
                  </a:lnTo>
                  <a:lnTo>
                    <a:pt x="1827134" y="2675166"/>
                  </a:lnTo>
                  <a:lnTo>
                    <a:pt x="1853858" y="2639746"/>
                  </a:lnTo>
                  <a:lnTo>
                    <a:pt x="1875496" y="2600713"/>
                  </a:lnTo>
                  <a:lnTo>
                    <a:pt x="1891560" y="2558559"/>
                  </a:lnTo>
                  <a:lnTo>
                    <a:pt x="1901558" y="2513774"/>
                  </a:lnTo>
                  <a:lnTo>
                    <a:pt x="1905000" y="2466848"/>
                  </a:lnTo>
                  <a:lnTo>
                    <a:pt x="1905000" y="317500"/>
                  </a:lnTo>
                  <a:lnTo>
                    <a:pt x="1901558" y="270573"/>
                  </a:lnTo>
                  <a:lnTo>
                    <a:pt x="1891560" y="225788"/>
                  </a:lnTo>
                  <a:lnTo>
                    <a:pt x="1875496" y="183634"/>
                  </a:lnTo>
                  <a:lnTo>
                    <a:pt x="1853858" y="144601"/>
                  </a:lnTo>
                  <a:lnTo>
                    <a:pt x="1827134" y="109181"/>
                  </a:lnTo>
                  <a:lnTo>
                    <a:pt x="1795818" y="77865"/>
                  </a:lnTo>
                  <a:lnTo>
                    <a:pt x="1760398" y="51141"/>
                  </a:lnTo>
                  <a:lnTo>
                    <a:pt x="1721365" y="29503"/>
                  </a:lnTo>
                  <a:lnTo>
                    <a:pt x="1679211" y="13439"/>
                  </a:lnTo>
                  <a:lnTo>
                    <a:pt x="1634426" y="3441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594598" y="2221229"/>
              <a:ext cx="1905000" cy="2784475"/>
            </a:xfrm>
            <a:custGeom>
              <a:avLst/>
              <a:gdLst/>
              <a:ahLst/>
              <a:cxnLst/>
              <a:rect l="l" t="t" r="r" b="b"/>
              <a:pathLst>
                <a:path w="1905000" h="2784475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1587500" y="0"/>
                  </a:lnTo>
                  <a:lnTo>
                    <a:pt x="1634426" y="3441"/>
                  </a:lnTo>
                  <a:lnTo>
                    <a:pt x="1679211" y="13439"/>
                  </a:lnTo>
                  <a:lnTo>
                    <a:pt x="1721365" y="29503"/>
                  </a:lnTo>
                  <a:lnTo>
                    <a:pt x="1760398" y="51141"/>
                  </a:lnTo>
                  <a:lnTo>
                    <a:pt x="1795818" y="77865"/>
                  </a:lnTo>
                  <a:lnTo>
                    <a:pt x="1827134" y="109181"/>
                  </a:lnTo>
                  <a:lnTo>
                    <a:pt x="1853858" y="144601"/>
                  </a:lnTo>
                  <a:lnTo>
                    <a:pt x="1875496" y="183634"/>
                  </a:lnTo>
                  <a:lnTo>
                    <a:pt x="1891560" y="225788"/>
                  </a:lnTo>
                  <a:lnTo>
                    <a:pt x="1901558" y="270573"/>
                  </a:lnTo>
                  <a:lnTo>
                    <a:pt x="1905000" y="317500"/>
                  </a:lnTo>
                  <a:lnTo>
                    <a:pt x="1905000" y="2466848"/>
                  </a:lnTo>
                  <a:lnTo>
                    <a:pt x="1901558" y="2513774"/>
                  </a:lnTo>
                  <a:lnTo>
                    <a:pt x="1891560" y="2558559"/>
                  </a:lnTo>
                  <a:lnTo>
                    <a:pt x="1875496" y="2600713"/>
                  </a:lnTo>
                  <a:lnTo>
                    <a:pt x="1853858" y="2639746"/>
                  </a:lnTo>
                  <a:lnTo>
                    <a:pt x="1827134" y="2675166"/>
                  </a:lnTo>
                  <a:lnTo>
                    <a:pt x="1795818" y="2706482"/>
                  </a:lnTo>
                  <a:lnTo>
                    <a:pt x="1760398" y="2733206"/>
                  </a:lnTo>
                  <a:lnTo>
                    <a:pt x="1721365" y="2754844"/>
                  </a:lnTo>
                  <a:lnTo>
                    <a:pt x="1679211" y="2770908"/>
                  </a:lnTo>
                  <a:lnTo>
                    <a:pt x="1634426" y="2780906"/>
                  </a:lnTo>
                  <a:lnTo>
                    <a:pt x="1587500" y="2784348"/>
                  </a:lnTo>
                  <a:lnTo>
                    <a:pt x="317500" y="2784348"/>
                  </a:lnTo>
                  <a:lnTo>
                    <a:pt x="270573" y="2780906"/>
                  </a:lnTo>
                  <a:lnTo>
                    <a:pt x="225788" y="2770908"/>
                  </a:lnTo>
                  <a:lnTo>
                    <a:pt x="183634" y="2754844"/>
                  </a:lnTo>
                  <a:lnTo>
                    <a:pt x="144601" y="2733206"/>
                  </a:lnTo>
                  <a:lnTo>
                    <a:pt x="109181" y="2706482"/>
                  </a:lnTo>
                  <a:lnTo>
                    <a:pt x="77865" y="2675166"/>
                  </a:lnTo>
                  <a:lnTo>
                    <a:pt x="51141" y="2639746"/>
                  </a:lnTo>
                  <a:lnTo>
                    <a:pt x="29503" y="2600713"/>
                  </a:lnTo>
                  <a:lnTo>
                    <a:pt x="13439" y="2558559"/>
                  </a:lnTo>
                  <a:lnTo>
                    <a:pt x="3441" y="2513774"/>
                  </a:lnTo>
                  <a:lnTo>
                    <a:pt x="0" y="2466848"/>
                  </a:lnTo>
                  <a:lnTo>
                    <a:pt x="0" y="317500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767064" y="2241042"/>
            <a:ext cx="1511300" cy="266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18110" indent="-287020">
              <a:lnSpc>
                <a:spcPct val="1526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Ethernet over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twisted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pair/fiber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Cellular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802.11ah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Satellite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Weightless</a:t>
            </a:r>
            <a:endParaRPr sz="1200">
              <a:latin typeface="Calibri"/>
              <a:cs typeface="Calibri"/>
            </a:endParaRPr>
          </a:p>
          <a:p>
            <a:pPr marL="299085" marR="5080" indent="-287020">
              <a:lnSpc>
                <a:spcPct val="125000"/>
              </a:lnSpc>
              <a:spcBef>
                <a:spcPts val="11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PowerLinc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Modem, </a:t>
            </a:r>
            <a:r>
              <a:rPr sz="1200" spc="-2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PowerLinc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more….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797808" y="3477767"/>
            <a:ext cx="4810125" cy="271780"/>
            <a:chOff x="3797808" y="3477767"/>
            <a:chExt cx="4810125" cy="271780"/>
          </a:xfrm>
        </p:grpSpPr>
        <p:sp>
          <p:nvSpPr>
            <p:cNvPr id="32" name="object 32"/>
            <p:cNvSpPr/>
            <p:nvPr/>
          </p:nvSpPr>
          <p:spPr>
            <a:xfrm>
              <a:off x="3810762" y="3490721"/>
              <a:ext cx="481965" cy="245745"/>
            </a:xfrm>
            <a:custGeom>
              <a:avLst/>
              <a:gdLst/>
              <a:ahLst/>
              <a:cxnLst/>
              <a:rect l="l" t="t" r="r" b="b"/>
              <a:pathLst>
                <a:path w="481964" h="245745">
                  <a:moveTo>
                    <a:pt x="358901" y="0"/>
                  </a:moveTo>
                  <a:lnTo>
                    <a:pt x="358901" y="61340"/>
                  </a:lnTo>
                  <a:lnTo>
                    <a:pt x="122682" y="61340"/>
                  </a:lnTo>
                  <a:lnTo>
                    <a:pt x="122682" y="0"/>
                  </a:lnTo>
                  <a:lnTo>
                    <a:pt x="0" y="122681"/>
                  </a:lnTo>
                  <a:lnTo>
                    <a:pt x="122682" y="245363"/>
                  </a:lnTo>
                  <a:lnTo>
                    <a:pt x="122682" y="184022"/>
                  </a:lnTo>
                  <a:lnTo>
                    <a:pt x="358901" y="184022"/>
                  </a:lnTo>
                  <a:lnTo>
                    <a:pt x="358901" y="245363"/>
                  </a:lnTo>
                  <a:lnTo>
                    <a:pt x="481584" y="122681"/>
                  </a:lnTo>
                  <a:lnTo>
                    <a:pt x="3589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10762" y="3490721"/>
              <a:ext cx="481965" cy="245745"/>
            </a:xfrm>
            <a:custGeom>
              <a:avLst/>
              <a:gdLst/>
              <a:ahLst/>
              <a:cxnLst/>
              <a:rect l="l" t="t" r="r" b="b"/>
              <a:pathLst>
                <a:path w="481964" h="245745">
                  <a:moveTo>
                    <a:pt x="0" y="122681"/>
                  </a:moveTo>
                  <a:lnTo>
                    <a:pt x="122682" y="0"/>
                  </a:lnTo>
                  <a:lnTo>
                    <a:pt x="122682" y="61340"/>
                  </a:lnTo>
                  <a:lnTo>
                    <a:pt x="358901" y="61340"/>
                  </a:lnTo>
                  <a:lnTo>
                    <a:pt x="358901" y="0"/>
                  </a:lnTo>
                  <a:lnTo>
                    <a:pt x="481584" y="122681"/>
                  </a:lnTo>
                  <a:lnTo>
                    <a:pt x="358901" y="245363"/>
                  </a:lnTo>
                  <a:lnTo>
                    <a:pt x="358901" y="184022"/>
                  </a:lnTo>
                  <a:lnTo>
                    <a:pt x="122682" y="184022"/>
                  </a:lnTo>
                  <a:lnTo>
                    <a:pt x="122682" y="245363"/>
                  </a:lnTo>
                  <a:lnTo>
                    <a:pt x="0" y="12268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13014" y="3490721"/>
              <a:ext cx="481965" cy="245745"/>
            </a:xfrm>
            <a:custGeom>
              <a:avLst/>
              <a:gdLst/>
              <a:ahLst/>
              <a:cxnLst/>
              <a:rect l="l" t="t" r="r" b="b"/>
              <a:pathLst>
                <a:path w="481965" h="245745">
                  <a:moveTo>
                    <a:pt x="358901" y="0"/>
                  </a:moveTo>
                  <a:lnTo>
                    <a:pt x="358901" y="61340"/>
                  </a:lnTo>
                  <a:lnTo>
                    <a:pt x="122681" y="61340"/>
                  </a:lnTo>
                  <a:lnTo>
                    <a:pt x="122681" y="0"/>
                  </a:lnTo>
                  <a:lnTo>
                    <a:pt x="0" y="122681"/>
                  </a:lnTo>
                  <a:lnTo>
                    <a:pt x="122681" y="245363"/>
                  </a:lnTo>
                  <a:lnTo>
                    <a:pt x="122681" y="184022"/>
                  </a:lnTo>
                  <a:lnTo>
                    <a:pt x="358901" y="184022"/>
                  </a:lnTo>
                  <a:lnTo>
                    <a:pt x="358901" y="245363"/>
                  </a:lnTo>
                  <a:lnTo>
                    <a:pt x="481583" y="122681"/>
                  </a:lnTo>
                  <a:lnTo>
                    <a:pt x="35890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13014" y="3490721"/>
              <a:ext cx="481965" cy="245745"/>
            </a:xfrm>
            <a:custGeom>
              <a:avLst/>
              <a:gdLst/>
              <a:ahLst/>
              <a:cxnLst/>
              <a:rect l="l" t="t" r="r" b="b"/>
              <a:pathLst>
                <a:path w="481965" h="245745">
                  <a:moveTo>
                    <a:pt x="0" y="122681"/>
                  </a:moveTo>
                  <a:lnTo>
                    <a:pt x="122681" y="0"/>
                  </a:lnTo>
                  <a:lnTo>
                    <a:pt x="122681" y="61340"/>
                  </a:lnTo>
                  <a:lnTo>
                    <a:pt x="358901" y="61340"/>
                  </a:lnTo>
                  <a:lnTo>
                    <a:pt x="358901" y="0"/>
                  </a:lnTo>
                  <a:lnTo>
                    <a:pt x="481583" y="122681"/>
                  </a:lnTo>
                  <a:lnTo>
                    <a:pt x="358901" y="245363"/>
                  </a:lnTo>
                  <a:lnTo>
                    <a:pt x="358901" y="184022"/>
                  </a:lnTo>
                  <a:lnTo>
                    <a:pt x="122681" y="184022"/>
                  </a:lnTo>
                  <a:lnTo>
                    <a:pt x="122681" y="245363"/>
                  </a:lnTo>
                  <a:lnTo>
                    <a:pt x="0" y="12268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38</a:t>
            </a:fld>
            <a:endParaRPr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BADB311F-5401-78B7-DF3F-5D1B7C26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1" y="214581"/>
            <a:ext cx="7770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Application</a:t>
            </a:r>
            <a:r>
              <a:rPr spc="1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Programming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Interface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(API)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5940" y="1083309"/>
            <a:ext cx="10968990" cy="533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program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(or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programming)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interface,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API,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arguably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what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really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ties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connected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“things”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“internet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things.”</a:t>
            </a:r>
            <a:endParaRPr sz="2000">
              <a:latin typeface="Calibri"/>
              <a:cs typeface="Calibri"/>
            </a:endParaRPr>
          </a:p>
          <a:p>
            <a:pPr marL="355600" marR="6985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APIs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points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interaction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between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device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internet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and/or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other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 the</a:t>
            </a:r>
            <a:r>
              <a:rPr sz="2000" spc="-10" dirty="0">
                <a:latin typeface="Calibri"/>
                <a:cs typeface="Calibri"/>
              </a:rPr>
              <a:t> network.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APIs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sets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2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requirements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govern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how</a:t>
            </a:r>
            <a:r>
              <a:rPr sz="2000" spc="2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one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</a:t>
            </a:r>
            <a:r>
              <a:rPr sz="2000" spc="2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2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communicate</a:t>
            </a:r>
            <a:r>
              <a:rPr sz="2000" spc="2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8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</a:t>
            </a:r>
            <a:r>
              <a:rPr sz="2000" spc="2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another.</a:t>
            </a:r>
            <a:endParaRPr sz="2000">
              <a:latin typeface="Calibri"/>
              <a:cs typeface="Calibri"/>
            </a:endParaRPr>
          </a:p>
          <a:p>
            <a:pPr marL="355600" marR="6985" indent="-342900" algn="just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An </a:t>
            </a:r>
            <a:r>
              <a:rPr sz="2000" b="1" spc="-5" dirty="0">
                <a:latin typeface="Calibri"/>
                <a:cs typeface="Calibri"/>
              </a:rPr>
              <a:t>open API </a:t>
            </a:r>
            <a:r>
              <a:rPr sz="2000" spc="-5" dirty="0">
                <a:latin typeface="Calibri"/>
                <a:cs typeface="Calibri"/>
              </a:rPr>
              <a:t>(public </a:t>
            </a:r>
            <a:r>
              <a:rPr sz="2000" dirty="0">
                <a:latin typeface="Calibri"/>
                <a:cs typeface="Calibri"/>
              </a:rPr>
              <a:t>API) </a:t>
            </a:r>
            <a:r>
              <a:rPr sz="2000" spc="-5" dirty="0">
                <a:latin typeface="Calibri"/>
                <a:cs typeface="Calibri"/>
              </a:rPr>
              <a:t>is publicly </a:t>
            </a:r>
            <a:r>
              <a:rPr sz="2000" spc="-10" dirty="0">
                <a:latin typeface="Calibri"/>
                <a:cs typeface="Calibri"/>
              </a:rPr>
              <a:t>available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provides developers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10" dirty="0">
                <a:latin typeface="Calibri"/>
                <a:cs typeface="Calibri"/>
              </a:rPr>
              <a:t>programmatic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proprietary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software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web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service.</a:t>
            </a:r>
            <a:endParaRPr sz="20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47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simplest </a:t>
            </a:r>
            <a:r>
              <a:rPr sz="2000" spc="-5" dirty="0">
                <a:latin typeface="Calibri"/>
                <a:cs typeface="Calibri"/>
              </a:rPr>
              <a:t>terms, </a:t>
            </a:r>
            <a:r>
              <a:rPr sz="2000" dirty="0">
                <a:latin typeface="Calibri"/>
                <a:cs typeface="Calibri"/>
              </a:rPr>
              <a:t>an API </a:t>
            </a:r>
            <a:r>
              <a:rPr sz="2000" spc="-10" dirty="0">
                <a:latin typeface="Calibri"/>
                <a:cs typeface="Calibri"/>
              </a:rPr>
              <a:t>allows </a:t>
            </a:r>
            <a:r>
              <a:rPr sz="2000" spc="-5" dirty="0">
                <a:latin typeface="Calibri"/>
                <a:cs typeface="Calibri"/>
              </a:rPr>
              <a:t>one piece of </a:t>
            </a:r>
            <a:r>
              <a:rPr sz="2000" spc="-10" dirty="0">
                <a:latin typeface="Calibri"/>
                <a:cs typeface="Calibri"/>
              </a:rPr>
              <a:t>software </a:t>
            </a:r>
            <a:r>
              <a:rPr sz="2000" spc="-15" dirty="0">
                <a:latin typeface="Calibri"/>
                <a:cs typeface="Calibri"/>
              </a:rPr>
              <a:t>to interact </a:t>
            </a:r>
            <a:r>
              <a:rPr sz="2000" spc="-5" dirty="0">
                <a:latin typeface="Calibri"/>
                <a:cs typeface="Calibri"/>
              </a:rPr>
              <a:t>with another piece of </a:t>
            </a:r>
            <a:r>
              <a:rPr sz="2000" spc="-10" dirty="0">
                <a:latin typeface="Calibri"/>
                <a:cs typeface="Calibri"/>
              </a:rPr>
              <a:t>software, </a:t>
            </a:r>
            <a:r>
              <a:rPr sz="2000" spc="-5" dirty="0">
                <a:latin typeface="Calibri"/>
                <a:cs typeface="Calibri"/>
              </a:rPr>
              <a:t> whether </a:t>
            </a:r>
            <a:r>
              <a:rPr sz="2000" dirty="0">
                <a:latin typeface="Calibri"/>
                <a:cs typeface="Calibri"/>
              </a:rPr>
              <a:t>within a </a:t>
            </a:r>
            <a:r>
              <a:rPr sz="2000" spc="-5" dirty="0">
                <a:latin typeface="Calibri"/>
                <a:cs typeface="Calibri"/>
              </a:rPr>
              <a:t>single computer </a:t>
            </a:r>
            <a:r>
              <a:rPr sz="2000" spc="-10" dirty="0">
                <a:latin typeface="Calibri"/>
                <a:cs typeface="Calibri"/>
              </a:rPr>
              <a:t>via </a:t>
            </a:r>
            <a:r>
              <a:rPr sz="2000" dirty="0">
                <a:latin typeface="Calibri"/>
                <a:cs typeface="Calibri"/>
              </a:rPr>
              <a:t>a mechanism </a:t>
            </a:r>
            <a:r>
              <a:rPr sz="2000" spc="-10" dirty="0">
                <a:latin typeface="Calibri"/>
                <a:cs typeface="Calibri"/>
              </a:rPr>
              <a:t>provided </a:t>
            </a:r>
            <a:r>
              <a:rPr sz="2000" spc="-1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operating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over </a:t>
            </a:r>
            <a:r>
              <a:rPr sz="2000" spc="-15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internal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external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TCP/IP-based</a:t>
            </a:r>
            <a:r>
              <a:rPr sz="2000" spc="-5" dirty="0">
                <a:latin typeface="Calibri"/>
                <a:cs typeface="Calibri"/>
              </a:rPr>
              <a:t>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non-TCP/IP-based </a:t>
            </a:r>
            <a:r>
              <a:rPr sz="2000" spc="-10" dirty="0">
                <a:latin typeface="Calibri"/>
                <a:cs typeface="Calibri"/>
              </a:rPr>
              <a:t>network.</a:t>
            </a:r>
            <a:endParaRPr sz="20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private</a:t>
            </a:r>
            <a:r>
              <a:rPr sz="2000" b="1" spc="-5" dirty="0">
                <a:latin typeface="Calibri"/>
                <a:cs typeface="Calibri"/>
              </a:rPr>
              <a:t> API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interface</a:t>
            </a:r>
            <a:r>
              <a:rPr sz="2000" spc="-5" dirty="0">
                <a:latin typeface="Calibri"/>
                <a:cs typeface="Calibri"/>
              </a:rPr>
              <a:t> 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opens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an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organization's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backend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functionality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developers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5" dirty="0">
                <a:latin typeface="Calibri"/>
                <a:cs typeface="Calibri"/>
              </a:rPr>
              <a:t> (or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contractors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working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for)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organization.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APIs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implemented using principles of </a:t>
            </a:r>
            <a:r>
              <a:rPr sz="2000" spc="-10" dirty="0">
                <a:latin typeface="Calibri"/>
                <a:cs typeface="Calibri"/>
              </a:rPr>
              <a:t>REST architecture through </a:t>
            </a:r>
            <a:r>
              <a:rPr sz="2000" spc="-15" dirty="0">
                <a:latin typeface="Calibri"/>
                <a:cs typeface="Calibri"/>
              </a:rPr>
              <a:t>any </a:t>
            </a:r>
            <a:r>
              <a:rPr sz="2000" spc="-5" dirty="0">
                <a:latin typeface="Calibri"/>
                <a:cs typeface="Calibri"/>
              </a:rPr>
              <a:t>of the popular </a:t>
            </a:r>
            <a:r>
              <a:rPr sz="2000" spc="-10" dirty="0">
                <a:latin typeface="Calibri"/>
                <a:cs typeface="Calibri"/>
              </a:rPr>
              <a:t>programming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languages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such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Java,</a:t>
            </a:r>
            <a:r>
              <a:rPr sz="2000" spc="-5" dirty="0">
                <a:latin typeface="Calibri"/>
                <a:cs typeface="Calibri"/>
              </a:rPr>
              <a:t> C#,</a:t>
            </a:r>
            <a:r>
              <a:rPr sz="2000" spc="-10" dirty="0">
                <a:latin typeface="Calibri"/>
                <a:cs typeface="Calibri"/>
              </a:rPr>
              <a:t> JavaScript,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Python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APIs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send/receive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from/to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gateway/cloud.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2E29D5C-BD77-78AA-1041-41005862B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9573" y="197865"/>
            <a:ext cx="59182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The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 </a:t>
            </a:r>
            <a:r>
              <a:rPr spc="-5" dirty="0">
                <a:solidFill>
                  <a:schemeClr val="tx1"/>
                </a:solidFill>
              </a:rPr>
              <a:t>Goal: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Complete</a:t>
            </a:r>
            <a:r>
              <a:rPr spc="-5" dirty="0">
                <a:solidFill>
                  <a:schemeClr val="tx1"/>
                </a:solidFill>
              </a:rPr>
              <a:t> Ubiquity</a:t>
            </a:r>
          </a:p>
        </p:txBody>
      </p:sp>
      <p:sp>
        <p:nvSpPr>
          <p:cNvPr id="4" name="object 4"/>
          <p:cNvSpPr/>
          <p:nvPr/>
        </p:nvSpPr>
        <p:spPr>
          <a:xfrm>
            <a:off x="4654296" y="1066800"/>
            <a:ext cx="3150235" cy="731520"/>
          </a:xfrm>
          <a:custGeom>
            <a:avLst/>
            <a:gdLst/>
            <a:ahLst/>
            <a:cxnLst/>
            <a:rect l="l" t="t" r="r" b="b"/>
            <a:pathLst>
              <a:path w="3150234" h="731519">
                <a:moveTo>
                  <a:pt x="1575053" y="0"/>
                </a:moveTo>
                <a:lnTo>
                  <a:pt x="1500913" y="397"/>
                </a:lnTo>
                <a:lnTo>
                  <a:pt x="1427654" y="1580"/>
                </a:lnTo>
                <a:lnTo>
                  <a:pt x="1355353" y="3529"/>
                </a:lnTo>
                <a:lnTo>
                  <a:pt x="1284085" y="6227"/>
                </a:lnTo>
                <a:lnTo>
                  <a:pt x="1213925" y="9657"/>
                </a:lnTo>
                <a:lnTo>
                  <a:pt x="1144951" y="13801"/>
                </a:lnTo>
                <a:lnTo>
                  <a:pt x="1077236" y="18641"/>
                </a:lnTo>
                <a:lnTo>
                  <a:pt x="1010857" y="24161"/>
                </a:lnTo>
                <a:lnTo>
                  <a:pt x="945889" y="30342"/>
                </a:lnTo>
                <a:lnTo>
                  <a:pt x="882409" y="37166"/>
                </a:lnTo>
                <a:lnTo>
                  <a:pt x="820491" y="44618"/>
                </a:lnTo>
                <a:lnTo>
                  <a:pt x="760212" y="52678"/>
                </a:lnTo>
                <a:lnTo>
                  <a:pt x="701647" y="61329"/>
                </a:lnTo>
                <a:lnTo>
                  <a:pt x="644871" y="70555"/>
                </a:lnTo>
                <a:lnTo>
                  <a:pt x="589961" y="80336"/>
                </a:lnTo>
                <a:lnTo>
                  <a:pt x="536992" y="90656"/>
                </a:lnTo>
                <a:lnTo>
                  <a:pt x="486039" y="101498"/>
                </a:lnTo>
                <a:lnTo>
                  <a:pt x="437179" y="112842"/>
                </a:lnTo>
                <a:lnTo>
                  <a:pt x="390487" y="124673"/>
                </a:lnTo>
                <a:lnTo>
                  <a:pt x="346039" y="136973"/>
                </a:lnTo>
                <a:lnTo>
                  <a:pt x="303909" y="149723"/>
                </a:lnTo>
                <a:lnTo>
                  <a:pt x="264175" y="162907"/>
                </a:lnTo>
                <a:lnTo>
                  <a:pt x="226912" y="176507"/>
                </a:lnTo>
                <a:lnTo>
                  <a:pt x="160099" y="204884"/>
                </a:lnTo>
                <a:lnTo>
                  <a:pt x="104078" y="234714"/>
                </a:lnTo>
                <a:lnTo>
                  <a:pt x="59451" y="265857"/>
                </a:lnTo>
                <a:lnTo>
                  <a:pt x="26826" y="298173"/>
                </a:lnTo>
                <a:lnTo>
                  <a:pt x="6807" y="331520"/>
                </a:lnTo>
                <a:lnTo>
                  <a:pt x="0" y="365760"/>
                </a:lnTo>
                <a:lnTo>
                  <a:pt x="1714" y="382982"/>
                </a:lnTo>
                <a:lnTo>
                  <a:pt x="26826" y="433346"/>
                </a:lnTo>
                <a:lnTo>
                  <a:pt x="59451" y="465662"/>
                </a:lnTo>
                <a:lnTo>
                  <a:pt x="104078" y="496805"/>
                </a:lnTo>
                <a:lnTo>
                  <a:pt x="160099" y="526635"/>
                </a:lnTo>
                <a:lnTo>
                  <a:pt x="226912" y="555012"/>
                </a:lnTo>
                <a:lnTo>
                  <a:pt x="264175" y="568612"/>
                </a:lnTo>
                <a:lnTo>
                  <a:pt x="303909" y="581796"/>
                </a:lnTo>
                <a:lnTo>
                  <a:pt x="346039" y="594546"/>
                </a:lnTo>
                <a:lnTo>
                  <a:pt x="390487" y="606846"/>
                </a:lnTo>
                <a:lnTo>
                  <a:pt x="437179" y="618677"/>
                </a:lnTo>
                <a:lnTo>
                  <a:pt x="486039" y="630021"/>
                </a:lnTo>
                <a:lnTo>
                  <a:pt x="536992" y="640863"/>
                </a:lnTo>
                <a:lnTo>
                  <a:pt x="589961" y="651183"/>
                </a:lnTo>
                <a:lnTo>
                  <a:pt x="644871" y="660964"/>
                </a:lnTo>
                <a:lnTo>
                  <a:pt x="701647" y="670190"/>
                </a:lnTo>
                <a:lnTo>
                  <a:pt x="760212" y="678841"/>
                </a:lnTo>
                <a:lnTo>
                  <a:pt x="820491" y="686901"/>
                </a:lnTo>
                <a:lnTo>
                  <a:pt x="882409" y="694353"/>
                </a:lnTo>
                <a:lnTo>
                  <a:pt x="945889" y="701177"/>
                </a:lnTo>
                <a:lnTo>
                  <a:pt x="1010857" y="707358"/>
                </a:lnTo>
                <a:lnTo>
                  <a:pt x="1077236" y="712878"/>
                </a:lnTo>
                <a:lnTo>
                  <a:pt x="1144951" y="717718"/>
                </a:lnTo>
                <a:lnTo>
                  <a:pt x="1213925" y="721862"/>
                </a:lnTo>
                <a:lnTo>
                  <a:pt x="1284085" y="725292"/>
                </a:lnTo>
                <a:lnTo>
                  <a:pt x="1355353" y="727990"/>
                </a:lnTo>
                <a:lnTo>
                  <a:pt x="1427654" y="729939"/>
                </a:lnTo>
                <a:lnTo>
                  <a:pt x="1500913" y="731122"/>
                </a:lnTo>
                <a:lnTo>
                  <a:pt x="1575053" y="731520"/>
                </a:lnTo>
                <a:lnTo>
                  <a:pt x="1649194" y="731122"/>
                </a:lnTo>
                <a:lnTo>
                  <a:pt x="1722453" y="729939"/>
                </a:lnTo>
                <a:lnTo>
                  <a:pt x="1794754" y="727990"/>
                </a:lnTo>
                <a:lnTo>
                  <a:pt x="1866022" y="725292"/>
                </a:lnTo>
                <a:lnTo>
                  <a:pt x="1936182" y="721862"/>
                </a:lnTo>
                <a:lnTo>
                  <a:pt x="2005156" y="717718"/>
                </a:lnTo>
                <a:lnTo>
                  <a:pt x="2072871" y="712878"/>
                </a:lnTo>
                <a:lnTo>
                  <a:pt x="2139250" y="707358"/>
                </a:lnTo>
                <a:lnTo>
                  <a:pt x="2204218" y="701177"/>
                </a:lnTo>
                <a:lnTo>
                  <a:pt x="2267698" y="694353"/>
                </a:lnTo>
                <a:lnTo>
                  <a:pt x="2329616" y="686901"/>
                </a:lnTo>
                <a:lnTo>
                  <a:pt x="2389895" y="678841"/>
                </a:lnTo>
                <a:lnTo>
                  <a:pt x="2448460" y="670190"/>
                </a:lnTo>
                <a:lnTo>
                  <a:pt x="2505236" y="660964"/>
                </a:lnTo>
                <a:lnTo>
                  <a:pt x="2560146" y="651183"/>
                </a:lnTo>
                <a:lnTo>
                  <a:pt x="2613115" y="640863"/>
                </a:lnTo>
                <a:lnTo>
                  <a:pt x="2664068" y="630021"/>
                </a:lnTo>
                <a:lnTo>
                  <a:pt x="2712928" y="618677"/>
                </a:lnTo>
                <a:lnTo>
                  <a:pt x="2759620" y="606846"/>
                </a:lnTo>
                <a:lnTo>
                  <a:pt x="2804068" y="594546"/>
                </a:lnTo>
                <a:lnTo>
                  <a:pt x="2846198" y="581796"/>
                </a:lnTo>
                <a:lnTo>
                  <a:pt x="2885932" y="568612"/>
                </a:lnTo>
                <a:lnTo>
                  <a:pt x="2923195" y="555012"/>
                </a:lnTo>
                <a:lnTo>
                  <a:pt x="2990008" y="526635"/>
                </a:lnTo>
                <a:lnTo>
                  <a:pt x="3046029" y="496805"/>
                </a:lnTo>
                <a:lnTo>
                  <a:pt x="3090656" y="465662"/>
                </a:lnTo>
                <a:lnTo>
                  <a:pt x="3123281" y="433346"/>
                </a:lnTo>
                <a:lnTo>
                  <a:pt x="3143300" y="399999"/>
                </a:lnTo>
                <a:lnTo>
                  <a:pt x="3150107" y="365760"/>
                </a:lnTo>
                <a:lnTo>
                  <a:pt x="3148393" y="348537"/>
                </a:lnTo>
                <a:lnTo>
                  <a:pt x="3123281" y="298173"/>
                </a:lnTo>
                <a:lnTo>
                  <a:pt x="3090656" y="265857"/>
                </a:lnTo>
                <a:lnTo>
                  <a:pt x="3046029" y="234714"/>
                </a:lnTo>
                <a:lnTo>
                  <a:pt x="2990008" y="204884"/>
                </a:lnTo>
                <a:lnTo>
                  <a:pt x="2923195" y="176507"/>
                </a:lnTo>
                <a:lnTo>
                  <a:pt x="2885932" y="162907"/>
                </a:lnTo>
                <a:lnTo>
                  <a:pt x="2846198" y="149723"/>
                </a:lnTo>
                <a:lnTo>
                  <a:pt x="2804068" y="136973"/>
                </a:lnTo>
                <a:lnTo>
                  <a:pt x="2759620" y="124673"/>
                </a:lnTo>
                <a:lnTo>
                  <a:pt x="2712928" y="112842"/>
                </a:lnTo>
                <a:lnTo>
                  <a:pt x="2664068" y="101498"/>
                </a:lnTo>
                <a:lnTo>
                  <a:pt x="2613115" y="90656"/>
                </a:lnTo>
                <a:lnTo>
                  <a:pt x="2560146" y="80336"/>
                </a:lnTo>
                <a:lnTo>
                  <a:pt x="2505236" y="70555"/>
                </a:lnTo>
                <a:lnTo>
                  <a:pt x="2448460" y="61329"/>
                </a:lnTo>
                <a:lnTo>
                  <a:pt x="2389895" y="52678"/>
                </a:lnTo>
                <a:lnTo>
                  <a:pt x="2329616" y="44618"/>
                </a:lnTo>
                <a:lnTo>
                  <a:pt x="2267698" y="37166"/>
                </a:lnTo>
                <a:lnTo>
                  <a:pt x="2204218" y="30342"/>
                </a:lnTo>
                <a:lnTo>
                  <a:pt x="2139250" y="24161"/>
                </a:lnTo>
                <a:lnTo>
                  <a:pt x="2072871" y="18641"/>
                </a:lnTo>
                <a:lnTo>
                  <a:pt x="2005156" y="13801"/>
                </a:lnTo>
                <a:lnTo>
                  <a:pt x="1936182" y="9657"/>
                </a:lnTo>
                <a:lnTo>
                  <a:pt x="1866022" y="6227"/>
                </a:lnTo>
                <a:lnTo>
                  <a:pt x="1794754" y="3529"/>
                </a:lnTo>
                <a:lnTo>
                  <a:pt x="1722453" y="1580"/>
                </a:lnTo>
                <a:lnTo>
                  <a:pt x="1649194" y="397"/>
                </a:lnTo>
                <a:lnTo>
                  <a:pt x="1575053" y="0"/>
                </a:lnTo>
                <a:close/>
              </a:path>
            </a:pathLst>
          </a:custGeom>
          <a:solidFill>
            <a:srgbClr val="5492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52364" y="1301318"/>
            <a:ext cx="1557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46492" y="3651503"/>
            <a:ext cx="3150235" cy="731520"/>
          </a:xfrm>
          <a:custGeom>
            <a:avLst/>
            <a:gdLst/>
            <a:ahLst/>
            <a:cxnLst/>
            <a:rect l="l" t="t" r="r" b="b"/>
            <a:pathLst>
              <a:path w="3150234" h="731520">
                <a:moveTo>
                  <a:pt x="1575053" y="0"/>
                </a:moveTo>
                <a:lnTo>
                  <a:pt x="1500913" y="397"/>
                </a:lnTo>
                <a:lnTo>
                  <a:pt x="1427654" y="1580"/>
                </a:lnTo>
                <a:lnTo>
                  <a:pt x="1355353" y="3529"/>
                </a:lnTo>
                <a:lnTo>
                  <a:pt x="1284085" y="6227"/>
                </a:lnTo>
                <a:lnTo>
                  <a:pt x="1213925" y="9657"/>
                </a:lnTo>
                <a:lnTo>
                  <a:pt x="1144951" y="13801"/>
                </a:lnTo>
                <a:lnTo>
                  <a:pt x="1077236" y="18641"/>
                </a:lnTo>
                <a:lnTo>
                  <a:pt x="1010857" y="24161"/>
                </a:lnTo>
                <a:lnTo>
                  <a:pt x="945889" y="30342"/>
                </a:lnTo>
                <a:lnTo>
                  <a:pt x="882409" y="37166"/>
                </a:lnTo>
                <a:lnTo>
                  <a:pt x="820491" y="44618"/>
                </a:lnTo>
                <a:lnTo>
                  <a:pt x="760212" y="52678"/>
                </a:lnTo>
                <a:lnTo>
                  <a:pt x="701647" y="61329"/>
                </a:lnTo>
                <a:lnTo>
                  <a:pt x="644871" y="70555"/>
                </a:lnTo>
                <a:lnTo>
                  <a:pt x="589961" y="80336"/>
                </a:lnTo>
                <a:lnTo>
                  <a:pt x="536992" y="90656"/>
                </a:lnTo>
                <a:lnTo>
                  <a:pt x="486039" y="101498"/>
                </a:lnTo>
                <a:lnTo>
                  <a:pt x="437179" y="112842"/>
                </a:lnTo>
                <a:lnTo>
                  <a:pt x="390487" y="124673"/>
                </a:lnTo>
                <a:lnTo>
                  <a:pt x="346039" y="136973"/>
                </a:lnTo>
                <a:lnTo>
                  <a:pt x="303909" y="149723"/>
                </a:lnTo>
                <a:lnTo>
                  <a:pt x="264175" y="162907"/>
                </a:lnTo>
                <a:lnTo>
                  <a:pt x="226912" y="176507"/>
                </a:lnTo>
                <a:lnTo>
                  <a:pt x="160099" y="204884"/>
                </a:lnTo>
                <a:lnTo>
                  <a:pt x="104078" y="234714"/>
                </a:lnTo>
                <a:lnTo>
                  <a:pt x="59451" y="265857"/>
                </a:lnTo>
                <a:lnTo>
                  <a:pt x="26826" y="298173"/>
                </a:lnTo>
                <a:lnTo>
                  <a:pt x="6807" y="331520"/>
                </a:lnTo>
                <a:lnTo>
                  <a:pt x="0" y="365760"/>
                </a:lnTo>
                <a:lnTo>
                  <a:pt x="1714" y="382982"/>
                </a:lnTo>
                <a:lnTo>
                  <a:pt x="26826" y="433346"/>
                </a:lnTo>
                <a:lnTo>
                  <a:pt x="59451" y="465662"/>
                </a:lnTo>
                <a:lnTo>
                  <a:pt x="104078" y="496805"/>
                </a:lnTo>
                <a:lnTo>
                  <a:pt x="160099" y="526635"/>
                </a:lnTo>
                <a:lnTo>
                  <a:pt x="226912" y="555012"/>
                </a:lnTo>
                <a:lnTo>
                  <a:pt x="264175" y="568612"/>
                </a:lnTo>
                <a:lnTo>
                  <a:pt x="303909" y="581796"/>
                </a:lnTo>
                <a:lnTo>
                  <a:pt x="346039" y="594546"/>
                </a:lnTo>
                <a:lnTo>
                  <a:pt x="390487" y="606846"/>
                </a:lnTo>
                <a:lnTo>
                  <a:pt x="437179" y="618677"/>
                </a:lnTo>
                <a:lnTo>
                  <a:pt x="486039" y="630021"/>
                </a:lnTo>
                <a:lnTo>
                  <a:pt x="536992" y="640863"/>
                </a:lnTo>
                <a:lnTo>
                  <a:pt x="589961" y="651183"/>
                </a:lnTo>
                <a:lnTo>
                  <a:pt x="644871" y="660964"/>
                </a:lnTo>
                <a:lnTo>
                  <a:pt x="701647" y="670190"/>
                </a:lnTo>
                <a:lnTo>
                  <a:pt x="760212" y="678841"/>
                </a:lnTo>
                <a:lnTo>
                  <a:pt x="820491" y="686901"/>
                </a:lnTo>
                <a:lnTo>
                  <a:pt x="882409" y="694353"/>
                </a:lnTo>
                <a:lnTo>
                  <a:pt x="945889" y="701177"/>
                </a:lnTo>
                <a:lnTo>
                  <a:pt x="1010857" y="707358"/>
                </a:lnTo>
                <a:lnTo>
                  <a:pt x="1077236" y="712878"/>
                </a:lnTo>
                <a:lnTo>
                  <a:pt x="1144951" y="717718"/>
                </a:lnTo>
                <a:lnTo>
                  <a:pt x="1213925" y="721862"/>
                </a:lnTo>
                <a:lnTo>
                  <a:pt x="1284085" y="725292"/>
                </a:lnTo>
                <a:lnTo>
                  <a:pt x="1355353" y="727990"/>
                </a:lnTo>
                <a:lnTo>
                  <a:pt x="1427654" y="729939"/>
                </a:lnTo>
                <a:lnTo>
                  <a:pt x="1500913" y="731122"/>
                </a:lnTo>
                <a:lnTo>
                  <a:pt x="1575053" y="731520"/>
                </a:lnTo>
                <a:lnTo>
                  <a:pt x="1649194" y="731122"/>
                </a:lnTo>
                <a:lnTo>
                  <a:pt x="1722453" y="729939"/>
                </a:lnTo>
                <a:lnTo>
                  <a:pt x="1794754" y="727990"/>
                </a:lnTo>
                <a:lnTo>
                  <a:pt x="1866022" y="725292"/>
                </a:lnTo>
                <a:lnTo>
                  <a:pt x="1936182" y="721862"/>
                </a:lnTo>
                <a:lnTo>
                  <a:pt x="2005156" y="717718"/>
                </a:lnTo>
                <a:lnTo>
                  <a:pt x="2072871" y="712878"/>
                </a:lnTo>
                <a:lnTo>
                  <a:pt x="2139250" y="707358"/>
                </a:lnTo>
                <a:lnTo>
                  <a:pt x="2204218" y="701177"/>
                </a:lnTo>
                <a:lnTo>
                  <a:pt x="2267698" y="694353"/>
                </a:lnTo>
                <a:lnTo>
                  <a:pt x="2329616" y="686901"/>
                </a:lnTo>
                <a:lnTo>
                  <a:pt x="2389895" y="678841"/>
                </a:lnTo>
                <a:lnTo>
                  <a:pt x="2448460" y="670190"/>
                </a:lnTo>
                <a:lnTo>
                  <a:pt x="2505236" y="660964"/>
                </a:lnTo>
                <a:lnTo>
                  <a:pt x="2560146" y="651183"/>
                </a:lnTo>
                <a:lnTo>
                  <a:pt x="2613115" y="640863"/>
                </a:lnTo>
                <a:lnTo>
                  <a:pt x="2664068" y="630021"/>
                </a:lnTo>
                <a:lnTo>
                  <a:pt x="2712928" y="618677"/>
                </a:lnTo>
                <a:lnTo>
                  <a:pt x="2759620" y="606846"/>
                </a:lnTo>
                <a:lnTo>
                  <a:pt x="2804068" y="594546"/>
                </a:lnTo>
                <a:lnTo>
                  <a:pt x="2846198" y="581796"/>
                </a:lnTo>
                <a:lnTo>
                  <a:pt x="2885932" y="568612"/>
                </a:lnTo>
                <a:lnTo>
                  <a:pt x="2923195" y="555012"/>
                </a:lnTo>
                <a:lnTo>
                  <a:pt x="2990008" y="526635"/>
                </a:lnTo>
                <a:lnTo>
                  <a:pt x="3046029" y="496805"/>
                </a:lnTo>
                <a:lnTo>
                  <a:pt x="3090656" y="465662"/>
                </a:lnTo>
                <a:lnTo>
                  <a:pt x="3123281" y="433346"/>
                </a:lnTo>
                <a:lnTo>
                  <a:pt x="3143300" y="399999"/>
                </a:lnTo>
                <a:lnTo>
                  <a:pt x="3150107" y="365760"/>
                </a:lnTo>
                <a:lnTo>
                  <a:pt x="3148393" y="348537"/>
                </a:lnTo>
                <a:lnTo>
                  <a:pt x="3123281" y="298173"/>
                </a:lnTo>
                <a:lnTo>
                  <a:pt x="3090656" y="265857"/>
                </a:lnTo>
                <a:lnTo>
                  <a:pt x="3046029" y="234714"/>
                </a:lnTo>
                <a:lnTo>
                  <a:pt x="2990008" y="204884"/>
                </a:lnTo>
                <a:lnTo>
                  <a:pt x="2923195" y="176507"/>
                </a:lnTo>
                <a:lnTo>
                  <a:pt x="2885932" y="162907"/>
                </a:lnTo>
                <a:lnTo>
                  <a:pt x="2846198" y="149723"/>
                </a:lnTo>
                <a:lnTo>
                  <a:pt x="2804068" y="136973"/>
                </a:lnTo>
                <a:lnTo>
                  <a:pt x="2759620" y="124673"/>
                </a:lnTo>
                <a:lnTo>
                  <a:pt x="2712928" y="112842"/>
                </a:lnTo>
                <a:lnTo>
                  <a:pt x="2664068" y="101498"/>
                </a:lnTo>
                <a:lnTo>
                  <a:pt x="2613115" y="90656"/>
                </a:lnTo>
                <a:lnTo>
                  <a:pt x="2560146" y="80336"/>
                </a:lnTo>
                <a:lnTo>
                  <a:pt x="2505236" y="70555"/>
                </a:lnTo>
                <a:lnTo>
                  <a:pt x="2448460" y="61329"/>
                </a:lnTo>
                <a:lnTo>
                  <a:pt x="2389895" y="52678"/>
                </a:lnTo>
                <a:lnTo>
                  <a:pt x="2329616" y="44618"/>
                </a:lnTo>
                <a:lnTo>
                  <a:pt x="2267698" y="37166"/>
                </a:lnTo>
                <a:lnTo>
                  <a:pt x="2204218" y="30342"/>
                </a:lnTo>
                <a:lnTo>
                  <a:pt x="2139250" y="24161"/>
                </a:lnTo>
                <a:lnTo>
                  <a:pt x="2072871" y="18641"/>
                </a:lnTo>
                <a:lnTo>
                  <a:pt x="2005156" y="13801"/>
                </a:lnTo>
                <a:lnTo>
                  <a:pt x="1936182" y="9657"/>
                </a:lnTo>
                <a:lnTo>
                  <a:pt x="1866022" y="6227"/>
                </a:lnTo>
                <a:lnTo>
                  <a:pt x="1794754" y="3529"/>
                </a:lnTo>
                <a:lnTo>
                  <a:pt x="1722453" y="1580"/>
                </a:lnTo>
                <a:lnTo>
                  <a:pt x="1649194" y="397"/>
                </a:lnTo>
                <a:lnTo>
                  <a:pt x="1575053" y="0"/>
                </a:lnTo>
                <a:close/>
              </a:path>
            </a:pathLst>
          </a:custGeom>
          <a:solidFill>
            <a:srgbClr val="5492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44559" y="3886022"/>
            <a:ext cx="1557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7244" y="5515101"/>
            <a:ext cx="3150235" cy="731520"/>
          </a:xfrm>
          <a:custGeom>
            <a:avLst/>
            <a:gdLst/>
            <a:ahLst/>
            <a:cxnLst/>
            <a:rect l="l" t="t" r="r" b="b"/>
            <a:pathLst>
              <a:path w="3150235" h="731520">
                <a:moveTo>
                  <a:pt x="1575053" y="0"/>
                </a:moveTo>
                <a:lnTo>
                  <a:pt x="1500913" y="398"/>
                </a:lnTo>
                <a:lnTo>
                  <a:pt x="1427654" y="1580"/>
                </a:lnTo>
                <a:lnTo>
                  <a:pt x="1355353" y="3530"/>
                </a:lnTo>
                <a:lnTo>
                  <a:pt x="1284085" y="6229"/>
                </a:lnTo>
                <a:lnTo>
                  <a:pt x="1213925" y="9659"/>
                </a:lnTo>
                <a:lnTo>
                  <a:pt x="1144951" y="13804"/>
                </a:lnTo>
                <a:lnTo>
                  <a:pt x="1077236" y="18646"/>
                </a:lnTo>
                <a:lnTo>
                  <a:pt x="1010857" y="24167"/>
                </a:lnTo>
                <a:lnTo>
                  <a:pt x="945889" y="30349"/>
                </a:lnTo>
                <a:lnTo>
                  <a:pt x="882409" y="37175"/>
                </a:lnTo>
                <a:lnTo>
                  <a:pt x="820491" y="44628"/>
                </a:lnTo>
                <a:lnTo>
                  <a:pt x="760212" y="52690"/>
                </a:lnTo>
                <a:lnTo>
                  <a:pt x="701647" y="61343"/>
                </a:lnTo>
                <a:lnTo>
                  <a:pt x="644871" y="70569"/>
                </a:lnTo>
                <a:lnTo>
                  <a:pt x="589961" y="80352"/>
                </a:lnTo>
                <a:lnTo>
                  <a:pt x="536992" y="90674"/>
                </a:lnTo>
                <a:lnTo>
                  <a:pt x="486039" y="101516"/>
                </a:lnTo>
                <a:lnTo>
                  <a:pt x="437179" y="112862"/>
                </a:lnTo>
                <a:lnTo>
                  <a:pt x="390487" y="124694"/>
                </a:lnTo>
                <a:lnTo>
                  <a:pt x="346039" y="136994"/>
                </a:lnTo>
                <a:lnTo>
                  <a:pt x="303909" y="149745"/>
                </a:lnTo>
                <a:lnTo>
                  <a:pt x="264175" y="162930"/>
                </a:lnTo>
                <a:lnTo>
                  <a:pt x="226912" y="176530"/>
                </a:lnTo>
                <a:lnTo>
                  <a:pt x="160099" y="204906"/>
                </a:lnTo>
                <a:lnTo>
                  <a:pt x="104078" y="234735"/>
                </a:lnTo>
                <a:lnTo>
                  <a:pt x="59451" y="265875"/>
                </a:lnTo>
                <a:lnTo>
                  <a:pt x="26826" y="298186"/>
                </a:lnTo>
                <a:lnTo>
                  <a:pt x="6807" y="331528"/>
                </a:lnTo>
                <a:lnTo>
                  <a:pt x="0" y="365760"/>
                </a:lnTo>
                <a:lnTo>
                  <a:pt x="1714" y="382978"/>
                </a:lnTo>
                <a:lnTo>
                  <a:pt x="26826" y="433333"/>
                </a:lnTo>
                <a:lnTo>
                  <a:pt x="59451" y="465644"/>
                </a:lnTo>
                <a:lnTo>
                  <a:pt x="104078" y="496784"/>
                </a:lnTo>
                <a:lnTo>
                  <a:pt x="160099" y="526613"/>
                </a:lnTo>
                <a:lnTo>
                  <a:pt x="226912" y="554989"/>
                </a:lnTo>
                <a:lnTo>
                  <a:pt x="264175" y="568589"/>
                </a:lnTo>
                <a:lnTo>
                  <a:pt x="303909" y="581774"/>
                </a:lnTo>
                <a:lnTo>
                  <a:pt x="346039" y="594525"/>
                </a:lnTo>
                <a:lnTo>
                  <a:pt x="390487" y="606825"/>
                </a:lnTo>
                <a:lnTo>
                  <a:pt x="437179" y="618657"/>
                </a:lnTo>
                <a:lnTo>
                  <a:pt x="486039" y="630003"/>
                </a:lnTo>
                <a:lnTo>
                  <a:pt x="536992" y="640845"/>
                </a:lnTo>
                <a:lnTo>
                  <a:pt x="589961" y="651167"/>
                </a:lnTo>
                <a:lnTo>
                  <a:pt x="644871" y="660950"/>
                </a:lnTo>
                <a:lnTo>
                  <a:pt x="701647" y="670176"/>
                </a:lnTo>
                <a:lnTo>
                  <a:pt x="760212" y="678829"/>
                </a:lnTo>
                <a:lnTo>
                  <a:pt x="820491" y="686891"/>
                </a:lnTo>
                <a:lnTo>
                  <a:pt x="882409" y="694344"/>
                </a:lnTo>
                <a:lnTo>
                  <a:pt x="945889" y="701170"/>
                </a:lnTo>
                <a:lnTo>
                  <a:pt x="1010857" y="707352"/>
                </a:lnTo>
                <a:lnTo>
                  <a:pt x="1077236" y="712873"/>
                </a:lnTo>
                <a:lnTo>
                  <a:pt x="1144951" y="717715"/>
                </a:lnTo>
                <a:lnTo>
                  <a:pt x="1213925" y="721860"/>
                </a:lnTo>
                <a:lnTo>
                  <a:pt x="1284085" y="725290"/>
                </a:lnTo>
                <a:lnTo>
                  <a:pt x="1355353" y="727989"/>
                </a:lnTo>
                <a:lnTo>
                  <a:pt x="1427654" y="729939"/>
                </a:lnTo>
                <a:lnTo>
                  <a:pt x="1500913" y="731121"/>
                </a:lnTo>
                <a:lnTo>
                  <a:pt x="1575053" y="731520"/>
                </a:lnTo>
                <a:lnTo>
                  <a:pt x="1649194" y="731121"/>
                </a:lnTo>
                <a:lnTo>
                  <a:pt x="1722453" y="729939"/>
                </a:lnTo>
                <a:lnTo>
                  <a:pt x="1794754" y="727989"/>
                </a:lnTo>
                <a:lnTo>
                  <a:pt x="1866022" y="725290"/>
                </a:lnTo>
                <a:lnTo>
                  <a:pt x="1936182" y="721860"/>
                </a:lnTo>
                <a:lnTo>
                  <a:pt x="2005156" y="717715"/>
                </a:lnTo>
                <a:lnTo>
                  <a:pt x="2072871" y="712873"/>
                </a:lnTo>
                <a:lnTo>
                  <a:pt x="2139250" y="707352"/>
                </a:lnTo>
                <a:lnTo>
                  <a:pt x="2204218" y="701170"/>
                </a:lnTo>
                <a:lnTo>
                  <a:pt x="2267698" y="694344"/>
                </a:lnTo>
                <a:lnTo>
                  <a:pt x="2329616" y="686891"/>
                </a:lnTo>
                <a:lnTo>
                  <a:pt x="2389895" y="678829"/>
                </a:lnTo>
                <a:lnTo>
                  <a:pt x="2448460" y="670176"/>
                </a:lnTo>
                <a:lnTo>
                  <a:pt x="2505236" y="660950"/>
                </a:lnTo>
                <a:lnTo>
                  <a:pt x="2560146" y="651167"/>
                </a:lnTo>
                <a:lnTo>
                  <a:pt x="2613115" y="640845"/>
                </a:lnTo>
                <a:lnTo>
                  <a:pt x="2664068" y="630003"/>
                </a:lnTo>
                <a:lnTo>
                  <a:pt x="2712928" y="618657"/>
                </a:lnTo>
                <a:lnTo>
                  <a:pt x="2759620" y="606825"/>
                </a:lnTo>
                <a:lnTo>
                  <a:pt x="2804068" y="594525"/>
                </a:lnTo>
                <a:lnTo>
                  <a:pt x="2846198" y="581774"/>
                </a:lnTo>
                <a:lnTo>
                  <a:pt x="2885932" y="568589"/>
                </a:lnTo>
                <a:lnTo>
                  <a:pt x="2923195" y="554989"/>
                </a:lnTo>
                <a:lnTo>
                  <a:pt x="2990008" y="526613"/>
                </a:lnTo>
                <a:lnTo>
                  <a:pt x="3046029" y="496784"/>
                </a:lnTo>
                <a:lnTo>
                  <a:pt x="3090656" y="465644"/>
                </a:lnTo>
                <a:lnTo>
                  <a:pt x="3123281" y="433333"/>
                </a:lnTo>
                <a:lnTo>
                  <a:pt x="3143300" y="399991"/>
                </a:lnTo>
                <a:lnTo>
                  <a:pt x="3150108" y="365760"/>
                </a:lnTo>
                <a:lnTo>
                  <a:pt x="3148393" y="348541"/>
                </a:lnTo>
                <a:lnTo>
                  <a:pt x="3123281" y="298186"/>
                </a:lnTo>
                <a:lnTo>
                  <a:pt x="3090656" y="265875"/>
                </a:lnTo>
                <a:lnTo>
                  <a:pt x="3046029" y="234735"/>
                </a:lnTo>
                <a:lnTo>
                  <a:pt x="2990008" y="204906"/>
                </a:lnTo>
                <a:lnTo>
                  <a:pt x="2923195" y="176530"/>
                </a:lnTo>
                <a:lnTo>
                  <a:pt x="2885932" y="162930"/>
                </a:lnTo>
                <a:lnTo>
                  <a:pt x="2846198" y="149745"/>
                </a:lnTo>
                <a:lnTo>
                  <a:pt x="2804068" y="136994"/>
                </a:lnTo>
                <a:lnTo>
                  <a:pt x="2759620" y="124694"/>
                </a:lnTo>
                <a:lnTo>
                  <a:pt x="2712928" y="112862"/>
                </a:lnTo>
                <a:lnTo>
                  <a:pt x="2664068" y="101516"/>
                </a:lnTo>
                <a:lnTo>
                  <a:pt x="2613115" y="90674"/>
                </a:lnTo>
                <a:lnTo>
                  <a:pt x="2560146" y="80352"/>
                </a:lnTo>
                <a:lnTo>
                  <a:pt x="2505236" y="70569"/>
                </a:lnTo>
                <a:lnTo>
                  <a:pt x="2448460" y="61343"/>
                </a:lnTo>
                <a:lnTo>
                  <a:pt x="2389895" y="52690"/>
                </a:lnTo>
                <a:lnTo>
                  <a:pt x="2329616" y="44628"/>
                </a:lnTo>
                <a:lnTo>
                  <a:pt x="2267698" y="37175"/>
                </a:lnTo>
                <a:lnTo>
                  <a:pt x="2204218" y="30349"/>
                </a:lnTo>
                <a:lnTo>
                  <a:pt x="2139250" y="24167"/>
                </a:lnTo>
                <a:lnTo>
                  <a:pt x="2072871" y="18646"/>
                </a:lnTo>
                <a:lnTo>
                  <a:pt x="2005156" y="13804"/>
                </a:lnTo>
                <a:lnTo>
                  <a:pt x="1936182" y="9659"/>
                </a:lnTo>
                <a:lnTo>
                  <a:pt x="1866022" y="6229"/>
                </a:lnTo>
                <a:lnTo>
                  <a:pt x="1794754" y="3530"/>
                </a:lnTo>
                <a:lnTo>
                  <a:pt x="1722453" y="1580"/>
                </a:lnTo>
                <a:lnTo>
                  <a:pt x="1649194" y="398"/>
                </a:lnTo>
                <a:lnTo>
                  <a:pt x="1575053" y="0"/>
                </a:lnTo>
                <a:close/>
              </a:path>
            </a:pathLst>
          </a:custGeom>
          <a:solidFill>
            <a:srgbClr val="5492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30779" y="5752287"/>
            <a:ext cx="15563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7139" y="2103882"/>
            <a:ext cx="182181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165" marR="5080" indent="-177165" algn="r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77165" algn="l"/>
              </a:tabLst>
            </a:pP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move</a:t>
            </a:r>
            <a:endParaRPr sz="1400">
              <a:latin typeface="Calibri"/>
              <a:cs typeface="Calibri"/>
            </a:endParaRPr>
          </a:p>
          <a:p>
            <a:pPr marL="177165" marR="6350" indent="-177165" algn="r">
              <a:lnSpc>
                <a:spcPct val="100000"/>
              </a:lnSpc>
              <a:buFont typeface="Arial MT"/>
              <a:buChar char="•"/>
              <a:tabLst>
                <a:tab pos="177165" algn="l"/>
              </a:tabLst>
            </a:pPr>
            <a:r>
              <a:rPr sz="1400" spc="-5" dirty="0">
                <a:latin typeface="Calibri"/>
                <a:cs typeface="Calibri"/>
              </a:rPr>
              <a:t>Out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doors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indoors</a:t>
            </a:r>
            <a:endParaRPr sz="1400">
              <a:latin typeface="Calibri"/>
              <a:cs typeface="Calibri"/>
            </a:endParaRPr>
          </a:p>
          <a:p>
            <a:pPr marL="177165" marR="5080" lvl="1" indent="-177165" algn="r">
              <a:lnSpc>
                <a:spcPct val="100000"/>
              </a:lnSpc>
              <a:buFont typeface="Arial MT"/>
              <a:buChar char="•"/>
              <a:tabLst>
                <a:tab pos="177165" algn="l"/>
              </a:tabLst>
            </a:pPr>
            <a:r>
              <a:rPr sz="1400" dirty="0">
                <a:latin typeface="Calibri"/>
                <a:cs typeface="Calibri"/>
              </a:rPr>
              <a:t>Nig</a:t>
            </a:r>
            <a:r>
              <a:rPr sz="1400" spc="-2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177165" marR="5080" indent="-177165" algn="r">
              <a:lnSpc>
                <a:spcPct val="100000"/>
              </a:lnSpc>
              <a:buFont typeface="Arial MT"/>
              <a:buChar char="•"/>
              <a:tabLst>
                <a:tab pos="177165" algn="l"/>
              </a:tabLst>
            </a:pP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a</a:t>
            </a:r>
            <a:r>
              <a:rPr sz="1400" spc="10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8420" y="2366010"/>
            <a:ext cx="216535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9865" algn="l"/>
              </a:tabLst>
            </a:pP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move</a:t>
            </a:r>
            <a:endParaRPr sz="1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buFont typeface="Arial MT"/>
              <a:buChar char="•"/>
              <a:tabLst>
                <a:tab pos="189865" algn="l"/>
              </a:tabLst>
            </a:pPr>
            <a:r>
              <a:rPr sz="1400" spc="-5" dirty="0">
                <a:latin typeface="Calibri"/>
                <a:cs typeface="Calibri"/>
              </a:rPr>
              <a:t>Out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doors</a:t>
            </a:r>
            <a:endParaRPr sz="1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buFont typeface="Arial MT"/>
              <a:buChar char="•"/>
              <a:tabLst>
                <a:tab pos="189865" algn="l"/>
              </a:tabLst>
            </a:pPr>
            <a:r>
              <a:rPr sz="1400" spc="-10" dirty="0">
                <a:latin typeface="Calibri"/>
                <a:cs typeface="Calibri"/>
              </a:rPr>
              <a:t>Indoors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(away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form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PC)</a:t>
            </a:r>
            <a:endParaRPr sz="14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buFont typeface="Arial MT"/>
              <a:buChar char="•"/>
              <a:tabLst>
                <a:tab pos="189865" algn="l"/>
              </a:tabLst>
            </a:pPr>
            <a:r>
              <a:rPr sz="1400" spc="-20" dirty="0">
                <a:latin typeface="Calibri"/>
                <a:cs typeface="Calibri"/>
              </a:rPr>
              <a:t>At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the PC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7479" y="4599813"/>
            <a:ext cx="3773804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Between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PCs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Human </a:t>
            </a:r>
            <a:r>
              <a:rPr sz="1400" spc="-10" dirty="0">
                <a:latin typeface="Calibri"/>
                <a:cs typeface="Calibri"/>
              </a:rPr>
              <a:t>to </a:t>
            </a:r>
            <a:r>
              <a:rPr sz="1400" spc="-5" dirty="0">
                <a:latin typeface="Calibri"/>
                <a:cs typeface="Calibri"/>
              </a:rPr>
              <a:t>Human (H2H), not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using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PC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Human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5" dirty="0">
                <a:latin typeface="Calibri"/>
                <a:cs typeface="Calibri"/>
              </a:rPr>
              <a:t> Thing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(H2T),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using generic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equipment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Calibri"/>
                <a:cs typeface="Calibri"/>
              </a:rPr>
              <a:t>Thing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Thing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(T2T)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5646" y="1799081"/>
            <a:ext cx="3739515" cy="3716020"/>
          </a:xfrm>
          <a:custGeom>
            <a:avLst/>
            <a:gdLst/>
            <a:ahLst/>
            <a:cxnLst/>
            <a:rect l="l" t="t" r="r" b="b"/>
            <a:pathLst>
              <a:path w="3739515" h="3716020">
                <a:moveTo>
                  <a:pt x="3739134" y="2221992"/>
                </a:moveTo>
                <a:lnTo>
                  <a:pt x="3716921" y="2209165"/>
                </a:lnTo>
                <a:lnTo>
                  <a:pt x="3635756" y="2162302"/>
                </a:lnTo>
                <a:lnTo>
                  <a:pt x="3627882" y="2164461"/>
                </a:lnTo>
                <a:lnTo>
                  <a:pt x="3624326" y="2170557"/>
                </a:lnTo>
                <a:lnTo>
                  <a:pt x="3620643" y="2176780"/>
                </a:lnTo>
                <a:lnTo>
                  <a:pt x="3622802" y="2184654"/>
                </a:lnTo>
                <a:lnTo>
                  <a:pt x="3629025" y="2188337"/>
                </a:lnTo>
                <a:lnTo>
                  <a:pt x="3665423" y="2209368"/>
                </a:lnTo>
                <a:lnTo>
                  <a:pt x="2175510" y="2215464"/>
                </a:lnTo>
                <a:lnTo>
                  <a:pt x="2175510" y="73507"/>
                </a:lnTo>
                <a:lnTo>
                  <a:pt x="2196719" y="109855"/>
                </a:lnTo>
                <a:lnTo>
                  <a:pt x="2200275" y="116078"/>
                </a:lnTo>
                <a:lnTo>
                  <a:pt x="2208276" y="118110"/>
                </a:lnTo>
                <a:lnTo>
                  <a:pt x="2214372" y="114554"/>
                </a:lnTo>
                <a:lnTo>
                  <a:pt x="2220595" y="110998"/>
                </a:lnTo>
                <a:lnTo>
                  <a:pt x="2222627" y="102997"/>
                </a:lnTo>
                <a:lnTo>
                  <a:pt x="2177516" y="25654"/>
                </a:lnTo>
                <a:lnTo>
                  <a:pt x="2162556" y="0"/>
                </a:lnTo>
                <a:lnTo>
                  <a:pt x="2102485" y="102997"/>
                </a:lnTo>
                <a:lnTo>
                  <a:pt x="2104517" y="110998"/>
                </a:lnTo>
                <a:lnTo>
                  <a:pt x="2110740" y="114554"/>
                </a:lnTo>
                <a:lnTo>
                  <a:pt x="2116836" y="118110"/>
                </a:lnTo>
                <a:lnTo>
                  <a:pt x="2124837" y="116078"/>
                </a:lnTo>
                <a:lnTo>
                  <a:pt x="2128393" y="109855"/>
                </a:lnTo>
                <a:lnTo>
                  <a:pt x="2149602" y="73507"/>
                </a:lnTo>
                <a:lnTo>
                  <a:pt x="2149602" y="2227008"/>
                </a:lnTo>
                <a:lnTo>
                  <a:pt x="53365" y="3663531"/>
                </a:lnTo>
                <a:lnTo>
                  <a:pt x="74422" y="3618992"/>
                </a:lnTo>
                <a:lnTo>
                  <a:pt x="71628" y="3611372"/>
                </a:lnTo>
                <a:lnTo>
                  <a:pt x="65151" y="3608197"/>
                </a:lnTo>
                <a:lnTo>
                  <a:pt x="58674" y="3605149"/>
                </a:lnTo>
                <a:lnTo>
                  <a:pt x="51054" y="3607943"/>
                </a:lnTo>
                <a:lnTo>
                  <a:pt x="47879" y="3614420"/>
                </a:lnTo>
                <a:lnTo>
                  <a:pt x="0" y="3715766"/>
                </a:lnTo>
                <a:lnTo>
                  <a:pt x="52489" y="3711956"/>
                </a:lnTo>
                <a:lnTo>
                  <a:pt x="118999" y="3707130"/>
                </a:lnTo>
                <a:lnTo>
                  <a:pt x="124333" y="3700907"/>
                </a:lnTo>
                <a:lnTo>
                  <a:pt x="123317" y="3686683"/>
                </a:lnTo>
                <a:lnTo>
                  <a:pt x="117094" y="3681349"/>
                </a:lnTo>
                <a:lnTo>
                  <a:pt x="67932" y="3684892"/>
                </a:lnTo>
                <a:lnTo>
                  <a:pt x="2167369" y="2246249"/>
                </a:lnTo>
                <a:lnTo>
                  <a:pt x="2175510" y="2246249"/>
                </a:lnTo>
                <a:lnTo>
                  <a:pt x="2175510" y="2241372"/>
                </a:lnTo>
                <a:lnTo>
                  <a:pt x="3665461" y="2235276"/>
                </a:lnTo>
                <a:lnTo>
                  <a:pt x="3629279" y="2256536"/>
                </a:lnTo>
                <a:lnTo>
                  <a:pt x="3623183" y="2260219"/>
                </a:lnTo>
                <a:lnTo>
                  <a:pt x="3621024" y="2268220"/>
                </a:lnTo>
                <a:lnTo>
                  <a:pt x="3624707" y="2274316"/>
                </a:lnTo>
                <a:lnTo>
                  <a:pt x="3628390" y="2280539"/>
                </a:lnTo>
                <a:lnTo>
                  <a:pt x="3636264" y="2282571"/>
                </a:lnTo>
                <a:lnTo>
                  <a:pt x="3739134" y="2221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B9516AE-070A-9E11-BFE5-7D92ABE3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695100" y="211855"/>
            <a:ext cx="96818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latin typeface="Tahoma"/>
                <a:cs typeface="Tahoma"/>
              </a:rPr>
              <a:t>Data</a:t>
            </a:r>
            <a:r>
              <a:rPr sz="2900" dirty="0">
                <a:latin typeface="Tahoma"/>
                <a:cs typeface="Tahoma"/>
              </a:rPr>
              <a:t> Analytics</a:t>
            </a:r>
            <a:r>
              <a:rPr sz="2900" spc="5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in</a:t>
            </a:r>
            <a:r>
              <a:rPr sz="2900" spc="-20" dirty="0">
                <a:latin typeface="Tahoma"/>
                <a:cs typeface="Tahoma"/>
              </a:rPr>
              <a:t> </a:t>
            </a:r>
            <a:r>
              <a:rPr sz="2900" spc="-15" dirty="0">
                <a:latin typeface="Tahoma"/>
                <a:cs typeface="Tahoma"/>
              </a:rPr>
              <a:t>IoT</a:t>
            </a:r>
            <a:r>
              <a:rPr sz="2900" spc="5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– </a:t>
            </a:r>
            <a:r>
              <a:rPr sz="2900" spc="-5" dirty="0">
                <a:latin typeface="Tahoma"/>
                <a:cs typeface="Tahoma"/>
              </a:rPr>
              <a:t>High</a:t>
            </a:r>
            <a:r>
              <a:rPr sz="2900" spc="5" dirty="0">
                <a:latin typeface="Tahoma"/>
                <a:cs typeface="Tahoma"/>
              </a:rPr>
              <a:t> </a:t>
            </a:r>
            <a:r>
              <a:rPr sz="2900" spc="-5" dirty="0">
                <a:latin typeface="Tahoma"/>
                <a:cs typeface="Tahoma"/>
              </a:rPr>
              <a:t>Level</a:t>
            </a:r>
            <a:r>
              <a:rPr sz="2900" dirty="0">
                <a:latin typeface="Tahoma"/>
                <a:cs typeface="Tahoma"/>
              </a:rPr>
              <a:t> </a:t>
            </a:r>
            <a:r>
              <a:rPr sz="2900" spc="-5" dirty="0">
                <a:latin typeface="Tahoma"/>
                <a:cs typeface="Tahoma"/>
              </a:rPr>
              <a:t>Architecture</a:t>
            </a:r>
            <a:r>
              <a:rPr sz="2900" spc="-20" dirty="0">
                <a:latin typeface="Tahoma"/>
                <a:cs typeface="Tahoma"/>
              </a:rPr>
              <a:t> </a:t>
            </a:r>
            <a:r>
              <a:rPr sz="2900" dirty="0">
                <a:latin typeface="Tahoma"/>
                <a:cs typeface="Tahoma"/>
              </a:rPr>
              <a:t>and </a:t>
            </a:r>
            <a:r>
              <a:rPr sz="2900" spc="-5" dirty="0">
                <a:latin typeface="Tahoma"/>
                <a:cs typeface="Tahoma"/>
              </a:rPr>
              <a:t>Pipeline</a:t>
            </a:r>
            <a:endParaRPr sz="2900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822" y="1296161"/>
            <a:ext cx="1277112" cy="5532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2822" y="1296161"/>
            <a:ext cx="1277620" cy="553720"/>
          </a:xfrm>
          <a:prstGeom prst="rect">
            <a:avLst/>
          </a:prstGeom>
          <a:ln w="25908">
            <a:solidFill>
              <a:srgbClr val="385D89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969"/>
              </a:spcBef>
            </a:pPr>
            <a:r>
              <a:rPr sz="1800" spc="-15" dirty="0"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1770" y="1296161"/>
            <a:ext cx="1277111" cy="5532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731770" y="1296161"/>
            <a:ext cx="1277620" cy="553720"/>
          </a:xfrm>
          <a:prstGeom prst="rect">
            <a:avLst/>
          </a:prstGeom>
          <a:ln w="25907">
            <a:solidFill>
              <a:srgbClr val="C3D59B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latin typeface="Calibri"/>
                <a:cs typeface="Calibri"/>
              </a:rPr>
              <a:t>Ingestion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20717" y="1296161"/>
            <a:ext cx="1277112" cy="55321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20717" y="1296161"/>
            <a:ext cx="1277620" cy="553720"/>
          </a:xfrm>
          <a:prstGeom prst="rect">
            <a:avLst/>
          </a:prstGeom>
          <a:ln w="25907">
            <a:solidFill>
              <a:srgbClr val="B3A1C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55"/>
              </a:lnSpc>
            </a:pPr>
            <a:r>
              <a:rPr sz="1800" spc="-10" dirty="0">
                <a:latin typeface="Calibri"/>
                <a:cs typeface="Calibri"/>
              </a:rPr>
              <a:t>Stream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665" y="1296161"/>
            <a:ext cx="1277112" cy="55321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09665" y="1296161"/>
            <a:ext cx="1277620" cy="553720"/>
          </a:xfrm>
          <a:prstGeom prst="rect">
            <a:avLst/>
          </a:prstGeom>
          <a:ln w="25907">
            <a:solidFill>
              <a:srgbClr val="FBD4B5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969"/>
              </a:spcBef>
            </a:pPr>
            <a:r>
              <a:rPr sz="1800" spc="-15" dirty="0">
                <a:latin typeface="Calibri"/>
                <a:cs typeface="Calibri"/>
              </a:rPr>
              <a:t>Storage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98614" y="1296161"/>
            <a:ext cx="1408176" cy="55321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98614" y="1296161"/>
            <a:ext cx="1408430" cy="553720"/>
          </a:xfrm>
          <a:prstGeom prst="rect">
            <a:avLst/>
          </a:prstGeom>
          <a:ln w="25907">
            <a:solidFill>
              <a:srgbClr val="FFFF00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latin typeface="Calibri"/>
                <a:cs typeface="Calibri"/>
              </a:rPr>
              <a:t>Presentation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8626" y="1296161"/>
            <a:ext cx="1495044" cy="55321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818626" y="1296161"/>
            <a:ext cx="1495425" cy="553720"/>
          </a:xfrm>
          <a:prstGeom prst="rect">
            <a:avLst/>
          </a:prstGeom>
          <a:ln w="25907">
            <a:solidFill>
              <a:srgbClr val="996633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28905">
              <a:lnSpc>
                <a:spcPct val="100000"/>
              </a:lnSpc>
              <a:spcBef>
                <a:spcPts val="969"/>
              </a:spcBef>
            </a:pPr>
            <a:r>
              <a:rPr sz="1800" spc="-10" dirty="0"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45264" y="2989782"/>
            <a:ext cx="687255" cy="8103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72195" y="2229334"/>
            <a:ext cx="695276" cy="65254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713738" y="2340355"/>
            <a:ext cx="2241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IoT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41119" y="3855720"/>
            <a:ext cx="758951" cy="75895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461516" y="4767071"/>
            <a:ext cx="504825" cy="451484"/>
            <a:chOff x="1461516" y="4767071"/>
            <a:chExt cx="504825" cy="451484"/>
          </a:xfrm>
        </p:grpSpPr>
        <p:sp>
          <p:nvSpPr>
            <p:cNvPr id="25" name="object 25"/>
            <p:cNvSpPr/>
            <p:nvPr/>
          </p:nvSpPr>
          <p:spPr>
            <a:xfrm>
              <a:off x="1474470" y="4780025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0" y="23241"/>
                  </a:moveTo>
                  <a:lnTo>
                    <a:pt x="1827" y="14198"/>
                  </a:lnTo>
                  <a:lnTo>
                    <a:pt x="6810" y="6810"/>
                  </a:lnTo>
                  <a:lnTo>
                    <a:pt x="14198" y="1827"/>
                  </a:lnTo>
                  <a:lnTo>
                    <a:pt x="23241" y="0"/>
                  </a:lnTo>
                  <a:lnTo>
                    <a:pt x="401955" y="0"/>
                  </a:lnTo>
                  <a:lnTo>
                    <a:pt x="410997" y="1827"/>
                  </a:lnTo>
                  <a:lnTo>
                    <a:pt x="418385" y="6810"/>
                  </a:lnTo>
                  <a:lnTo>
                    <a:pt x="423368" y="14198"/>
                  </a:lnTo>
                  <a:lnTo>
                    <a:pt x="425196" y="23241"/>
                  </a:lnTo>
                  <a:lnTo>
                    <a:pt x="425196" y="401955"/>
                  </a:lnTo>
                  <a:lnTo>
                    <a:pt x="423368" y="410997"/>
                  </a:lnTo>
                  <a:lnTo>
                    <a:pt x="418385" y="418385"/>
                  </a:lnTo>
                  <a:lnTo>
                    <a:pt x="410997" y="423368"/>
                  </a:lnTo>
                  <a:lnTo>
                    <a:pt x="401955" y="425196"/>
                  </a:lnTo>
                  <a:lnTo>
                    <a:pt x="23241" y="425196"/>
                  </a:lnTo>
                  <a:lnTo>
                    <a:pt x="14198" y="423368"/>
                  </a:lnTo>
                  <a:lnTo>
                    <a:pt x="6810" y="418385"/>
                  </a:lnTo>
                  <a:lnTo>
                    <a:pt x="1827" y="410997"/>
                  </a:lnTo>
                  <a:lnTo>
                    <a:pt x="0" y="401955"/>
                  </a:lnTo>
                  <a:lnTo>
                    <a:pt x="0" y="23241"/>
                  </a:lnTo>
                  <a:close/>
                </a:path>
              </a:pathLst>
            </a:custGeom>
            <a:ln w="25908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08760" y="4817363"/>
              <a:ext cx="457200" cy="349250"/>
            </a:xfrm>
            <a:custGeom>
              <a:avLst/>
              <a:gdLst/>
              <a:ahLst/>
              <a:cxnLst/>
              <a:rect l="l" t="t" r="r" b="b"/>
              <a:pathLst>
                <a:path w="457200" h="349250">
                  <a:moveTo>
                    <a:pt x="184404" y="222504"/>
                  </a:moveTo>
                  <a:lnTo>
                    <a:pt x="0" y="222504"/>
                  </a:lnTo>
                  <a:lnTo>
                    <a:pt x="0" y="345948"/>
                  </a:lnTo>
                  <a:lnTo>
                    <a:pt x="184404" y="345948"/>
                  </a:lnTo>
                  <a:lnTo>
                    <a:pt x="184404" y="222504"/>
                  </a:lnTo>
                  <a:close/>
                </a:path>
                <a:path w="457200" h="349250">
                  <a:moveTo>
                    <a:pt x="185928" y="0"/>
                  </a:moveTo>
                  <a:lnTo>
                    <a:pt x="3048" y="0"/>
                  </a:lnTo>
                  <a:lnTo>
                    <a:pt x="3048" y="172212"/>
                  </a:lnTo>
                  <a:lnTo>
                    <a:pt x="185928" y="172212"/>
                  </a:lnTo>
                  <a:lnTo>
                    <a:pt x="185928" y="0"/>
                  </a:lnTo>
                  <a:close/>
                </a:path>
                <a:path w="457200" h="349250">
                  <a:moveTo>
                    <a:pt x="345948" y="0"/>
                  </a:moveTo>
                  <a:lnTo>
                    <a:pt x="202692" y="0"/>
                  </a:lnTo>
                  <a:lnTo>
                    <a:pt x="202692" y="99060"/>
                  </a:lnTo>
                  <a:lnTo>
                    <a:pt x="345948" y="99060"/>
                  </a:lnTo>
                  <a:lnTo>
                    <a:pt x="345948" y="0"/>
                  </a:lnTo>
                  <a:close/>
                </a:path>
                <a:path w="457200" h="349250">
                  <a:moveTo>
                    <a:pt x="348996" y="126492"/>
                  </a:moveTo>
                  <a:lnTo>
                    <a:pt x="202692" y="126492"/>
                  </a:lnTo>
                  <a:lnTo>
                    <a:pt x="202692" y="348996"/>
                  </a:lnTo>
                  <a:lnTo>
                    <a:pt x="348996" y="348996"/>
                  </a:lnTo>
                  <a:lnTo>
                    <a:pt x="348996" y="126492"/>
                  </a:lnTo>
                  <a:close/>
                </a:path>
                <a:path w="457200" h="349250">
                  <a:moveTo>
                    <a:pt x="457187" y="227088"/>
                  </a:moveTo>
                  <a:lnTo>
                    <a:pt x="402336" y="227088"/>
                  </a:lnTo>
                  <a:lnTo>
                    <a:pt x="402336" y="272796"/>
                  </a:lnTo>
                  <a:lnTo>
                    <a:pt x="457187" y="272796"/>
                  </a:lnTo>
                  <a:lnTo>
                    <a:pt x="457187" y="227088"/>
                  </a:lnTo>
                  <a:close/>
                </a:path>
                <a:path w="457200" h="349250">
                  <a:moveTo>
                    <a:pt x="457187" y="138684"/>
                  </a:moveTo>
                  <a:lnTo>
                    <a:pt x="402336" y="138684"/>
                  </a:lnTo>
                  <a:lnTo>
                    <a:pt x="402336" y="184404"/>
                  </a:lnTo>
                  <a:lnTo>
                    <a:pt x="457187" y="184404"/>
                  </a:lnTo>
                  <a:lnTo>
                    <a:pt x="457187" y="138684"/>
                  </a:lnTo>
                  <a:close/>
                </a:path>
                <a:path w="457200" h="349250">
                  <a:moveTo>
                    <a:pt x="457187" y="45732"/>
                  </a:moveTo>
                  <a:lnTo>
                    <a:pt x="402336" y="45732"/>
                  </a:lnTo>
                  <a:lnTo>
                    <a:pt x="402336" y="91440"/>
                  </a:lnTo>
                  <a:lnTo>
                    <a:pt x="457187" y="91440"/>
                  </a:lnTo>
                  <a:lnTo>
                    <a:pt x="457187" y="45732"/>
                  </a:lnTo>
                  <a:close/>
                </a:path>
              </a:pathLst>
            </a:custGeom>
            <a:solidFill>
              <a:srgbClr val="2F8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0820" y="5614975"/>
            <a:ext cx="938026" cy="28996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81381" y="3436620"/>
            <a:ext cx="820005" cy="94335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485770" y="3763772"/>
            <a:ext cx="4032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Calibri"/>
                <a:cs typeface="Calibri"/>
              </a:rPr>
              <a:t>M</a:t>
            </a:r>
            <a:r>
              <a:rPr sz="1000" b="1" spc="-5" dirty="0">
                <a:latin typeface="Calibri"/>
                <a:cs typeface="Calibri"/>
              </a:rPr>
              <a:t>QTT/  </a:t>
            </a:r>
            <a:r>
              <a:rPr sz="1000" b="1" spc="-10" dirty="0">
                <a:latin typeface="Calibri"/>
                <a:cs typeface="Calibri"/>
              </a:rPr>
              <a:t>HTTP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98222" y="2080787"/>
            <a:ext cx="695697" cy="651028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396741" y="2742691"/>
            <a:ext cx="7512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Calibri"/>
                <a:cs typeface="Calibri"/>
              </a:rPr>
              <a:t>E</a:t>
            </a:r>
            <a:r>
              <a:rPr sz="1200" b="1" spc="-20" dirty="0">
                <a:latin typeface="Calibri"/>
                <a:cs typeface="Calibri"/>
              </a:rPr>
              <a:t>v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ts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H</a:t>
            </a:r>
            <a:r>
              <a:rPr sz="1200" b="1" spc="-5" dirty="0">
                <a:latin typeface="Calibri"/>
                <a:cs typeface="Calibri"/>
              </a:rPr>
              <a:t>U</a:t>
            </a:r>
            <a:r>
              <a:rPr sz="1200" b="1" dirty="0">
                <a:latin typeface="Calibri"/>
                <a:cs typeface="Calibri"/>
              </a:rPr>
              <a:t>B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91455" y="2092451"/>
            <a:ext cx="842632" cy="59588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676013" y="2711322"/>
            <a:ext cx="1087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Stream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Analytics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05494" y="2097023"/>
            <a:ext cx="792234" cy="54884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246114" y="2707894"/>
            <a:ext cx="1129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Azure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Cosmos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DB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91561" y="2078735"/>
            <a:ext cx="671148" cy="64465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998332" y="2725673"/>
            <a:ext cx="587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Calibri"/>
                <a:cs typeface="Calibri"/>
              </a:rPr>
              <a:t>P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we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Bi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449918" y="3096767"/>
            <a:ext cx="619333" cy="64769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3173095" y="3695827"/>
            <a:ext cx="1144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Kinesis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Streaming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63292" y="3101380"/>
            <a:ext cx="731459" cy="65067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591558" y="3709161"/>
            <a:ext cx="1073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Kinesis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Analytics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225529" y="3090672"/>
            <a:ext cx="1216660" cy="702945"/>
            <a:chOff x="6225529" y="3090672"/>
            <a:chExt cx="1216660" cy="702945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25529" y="3188278"/>
              <a:ext cx="463784" cy="48923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6163" y="3090672"/>
              <a:ext cx="795527" cy="70256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178041" y="3702557"/>
            <a:ext cx="951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S3/DynamoDB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15125" y="3186891"/>
            <a:ext cx="505170" cy="44460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461672" y="4077809"/>
            <a:ext cx="692083" cy="55708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3272154" y="4665091"/>
            <a:ext cx="1071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Google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Hub/Sub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106923" y="4100777"/>
            <a:ext cx="691896" cy="556454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950714" y="4670552"/>
            <a:ext cx="1003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Cloud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Dataflow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536023" y="4090415"/>
            <a:ext cx="690497" cy="55321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562090" y="4647945"/>
            <a:ext cx="647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Big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5" dirty="0">
                <a:latin typeface="Calibri"/>
                <a:cs typeface="Calibri"/>
              </a:rPr>
              <a:t>Query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014716" y="4069140"/>
            <a:ext cx="579120" cy="464271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7814818" y="4534661"/>
            <a:ext cx="9791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Cloud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Datalabs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Data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Studio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10050" y="235534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7" y="48006"/>
                </a:lnTo>
                <a:lnTo>
                  <a:pt x="386079" y="48006"/>
                </a:lnTo>
                <a:lnTo>
                  <a:pt x="386079" y="28194"/>
                </a:lnTo>
                <a:lnTo>
                  <a:pt x="429768" y="28194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373379" y="48006"/>
                </a:lnTo>
                <a:lnTo>
                  <a:pt x="373379" y="28194"/>
                </a:lnTo>
                <a:close/>
              </a:path>
              <a:path w="449579" h="76200">
                <a:moveTo>
                  <a:pt x="429768" y="28194"/>
                </a:moveTo>
                <a:lnTo>
                  <a:pt x="386079" y="28194"/>
                </a:lnTo>
                <a:lnTo>
                  <a:pt x="386079" y="48006"/>
                </a:lnTo>
                <a:lnTo>
                  <a:pt x="429767" y="48006"/>
                </a:lnTo>
                <a:lnTo>
                  <a:pt x="449579" y="38100"/>
                </a:lnTo>
                <a:lnTo>
                  <a:pt x="429768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5009" y="235534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7" y="48006"/>
                </a:lnTo>
                <a:lnTo>
                  <a:pt x="386079" y="48006"/>
                </a:lnTo>
                <a:lnTo>
                  <a:pt x="386079" y="28194"/>
                </a:lnTo>
                <a:lnTo>
                  <a:pt x="429768" y="28194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373379" y="48006"/>
                </a:lnTo>
                <a:lnTo>
                  <a:pt x="373379" y="28194"/>
                </a:lnTo>
                <a:close/>
              </a:path>
              <a:path w="449579" h="76200">
                <a:moveTo>
                  <a:pt x="429768" y="28194"/>
                </a:moveTo>
                <a:lnTo>
                  <a:pt x="386079" y="28194"/>
                </a:lnTo>
                <a:lnTo>
                  <a:pt x="386079" y="48006"/>
                </a:lnTo>
                <a:lnTo>
                  <a:pt x="429767" y="48006"/>
                </a:lnTo>
                <a:lnTo>
                  <a:pt x="449579" y="38100"/>
                </a:lnTo>
                <a:lnTo>
                  <a:pt x="429768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72350" y="235534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7" y="48006"/>
                </a:lnTo>
                <a:lnTo>
                  <a:pt x="386079" y="48006"/>
                </a:lnTo>
                <a:lnTo>
                  <a:pt x="386079" y="28194"/>
                </a:lnTo>
                <a:lnTo>
                  <a:pt x="429768" y="28194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373379" y="48006"/>
                </a:lnTo>
                <a:lnTo>
                  <a:pt x="373379" y="28194"/>
                </a:lnTo>
                <a:close/>
              </a:path>
              <a:path w="449579" h="76200">
                <a:moveTo>
                  <a:pt x="429768" y="28194"/>
                </a:moveTo>
                <a:lnTo>
                  <a:pt x="386079" y="28194"/>
                </a:lnTo>
                <a:lnTo>
                  <a:pt x="386079" y="48006"/>
                </a:lnTo>
                <a:lnTo>
                  <a:pt x="429767" y="48006"/>
                </a:lnTo>
                <a:lnTo>
                  <a:pt x="449579" y="38100"/>
                </a:lnTo>
                <a:lnTo>
                  <a:pt x="429768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17670" y="332308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8" y="48005"/>
                </a:lnTo>
                <a:lnTo>
                  <a:pt x="386079" y="48005"/>
                </a:lnTo>
                <a:lnTo>
                  <a:pt x="386079" y="28193"/>
                </a:lnTo>
                <a:lnTo>
                  <a:pt x="429767" y="28193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373379" y="48005"/>
                </a:lnTo>
                <a:lnTo>
                  <a:pt x="373379" y="28193"/>
                </a:lnTo>
                <a:close/>
              </a:path>
              <a:path w="449579" h="76200">
                <a:moveTo>
                  <a:pt x="429767" y="28193"/>
                </a:moveTo>
                <a:lnTo>
                  <a:pt x="386079" y="28193"/>
                </a:lnTo>
                <a:lnTo>
                  <a:pt x="386079" y="48005"/>
                </a:lnTo>
                <a:lnTo>
                  <a:pt x="429768" y="48005"/>
                </a:lnTo>
                <a:lnTo>
                  <a:pt x="449579" y="38100"/>
                </a:lnTo>
                <a:lnTo>
                  <a:pt x="42976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65470" y="332308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8" y="48005"/>
                </a:lnTo>
                <a:lnTo>
                  <a:pt x="386079" y="48005"/>
                </a:lnTo>
                <a:lnTo>
                  <a:pt x="386079" y="28193"/>
                </a:lnTo>
                <a:lnTo>
                  <a:pt x="429767" y="28193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373379" y="48005"/>
                </a:lnTo>
                <a:lnTo>
                  <a:pt x="373379" y="28193"/>
                </a:lnTo>
                <a:close/>
              </a:path>
              <a:path w="449579" h="76200">
                <a:moveTo>
                  <a:pt x="429767" y="28193"/>
                </a:moveTo>
                <a:lnTo>
                  <a:pt x="386079" y="28193"/>
                </a:lnTo>
                <a:lnTo>
                  <a:pt x="386079" y="48005"/>
                </a:lnTo>
                <a:lnTo>
                  <a:pt x="429768" y="48005"/>
                </a:lnTo>
                <a:lnTo>
                  <a:pt x="449579" y="38100"/>
                </a:lnTo>
                <a:lnTo>
                  <a:pt x="42976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3309" y="332308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80" y="0"/>
                </a:moveTo>
                <a:lnTo>
                  <a:pt x="373380" y="76200"/>
                </a:lnTo>
                <a:lnTo>
                  <a:pt x="429768" y="48005"/>
                </a:lnTo>
                <a:lnTo>
                  <a:pt x="386080" y="48005"/>
                </a:lnTo>
                <a:lnTo>
                  <a:pt x="386080" y="28193"/>
                </a:lnTo>
                <a:lnTo>
                  <a:pt x="429768" y="28193"/>
                </a:lnTo>
                <a:lnTo>
                  <a:pt x="373380" y="0"/>
                </a:lnTo>
                <a:close/>
              </a:path>
              <a:path w="449579" h="76200">
                <a:moveTo>
                  <a:pt x="3733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373380" y="48005"/>
                </a:lnTo>
                <a:lnTo>
                  <a:pt x="373380" y="28193"/>
                </a:lnTo>
                <a:close/>
              </a:path>
              <a:path w="449579" h="76200">
                <a:moveTo>
                  <a:pt x="429768" y="28193"/>
                </a:moveTo>
                <a:lnTo>
                  <a:pt x="386080" y="28193"/>
                </a:lnTo>
                <a:lnTo>
                  <a:pt x="386080" y="48005"/>
                </a:lnTo>
                <a:lnTo>
                  <a:pt x="429768" y="48005"/>
                </a:lnTo>
                <a:lnTo>
                  <a:pt x="449580" y="38100"/>
                </a:lnTo>
                <a:lnTo>
                  <a:pt x="4297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70070" y="432130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7" y="48006"/>
                </a:lnTo>
                <a:lnTo>
                  <a:pt x="386079" y="48006"/>
                </a:lnTo>
                <a:lnTo>
                  <a:pt x="386079" y="28193"/>
                </a:lnTo>
                <a:lnTo>
                  <a:pt x="429767" y="28193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373379" y="48006"/>
                </a:lnTo>
                <a:lnTo>
                  <a:pt x="373379" y="28193"/>
                </a:lnTo>
                <a:close/>
              </a:path>
              <a:path w="449579" h="76200">
                <a:moveTo>
                  <a:pt x="429767" y="28193"/>
                </a:moveTo>
                <a:lnTo>
                  <a:pt x="386079" y="28193"/>
                </a:lnTo>
                <a:lnTo>
                  <a:pt x="386079" y="48006"/>
                </a:lnTo>
                <a:lnTo>
                  <a:pt x="429767" y="48006"/>
                </a:lnTo>
                <a:lnTo>
                  <a:pt x="449579" y="38100"/>
                </a:lnTo>
                <a:lnTo>
                  <a:pt x="42976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2682239" y="2355342"/>
            <a:ext cx="2604770" cy="3544570"/>
            <a:chOff x="2682239" y="2355342"/>
            <a:chExt cx="2604770" cy="3544570"/>
          </a:xfrm>
        </p:grpSpPr>
        <p:sp>
          <p:nvSpPr>
            <p:cNvPr id="63" name="object 63"/>
            <p:cNvSpPr/>
            <p:nvPr/>
          </p:nvSpPr>
          <p:spPr>
            <a:xfrm>
              <a:off x="2682240" y="2355341"/>
              <a:ext cx="1710689" cy="3276600"/>
            </a:xfrm>
            <a:custGeom>
              <a:avLst/>
              <a:gdLst/>
              <a:ahLst/>
              <a:cxnLst/>
              <a:rect l="l" t="t" r="r" b="b"/>
              <a:pathLst>
                <a:path w="1710689" h="3276600">
                  <a:moveTo>
                    <a:pt x="699516" y="38100"/>
                  </a:moveTo>
                  <a:lnTo>
                    <a:pt x="679704" y="28194"/>
                  </a:lnTo>
                  <a:lnTo>
                    <a:pt x="623303" y="0"/>
                  </a:lnTo>
                  <a:lnTo>
                    <a:pt x="623303" y="28194"/>
                  </a:lnTo>
                  <a:lnTo>
                    <a:pt x="4445" y="28194"/>
                  </a:lnTo>
                  <a:lnTo>
                    <a:pt x="0" y="32639"/>
                  </a:lnTo>
                  <a:lnTo>
                    <a:pt x="0" y="1075690"/>
                  </a:lnTo>
                  <a:lnTo>
                    <a:pt x="19812" y="1075690"/>
                  </a:lnTo>
                  <a:lnTo>
                    <a:pt x="19812" y="954786"/>
                  </a:lnTo>
                  <a:lnTo>
                    <a:pt x="613410" y="954786"/>
                  </a:lnTo>
                  <a:lnTo>
                    <a:pt x="613410" y="982980"/>
                  </a:lnTo>
                  <a:lnTo>
                    <a:pt x="669798" y="954786"/>
                  </a:lnTo>
                  <a:lnTo>
                    <a:pt x="689610" y="944880"/>
                  </a:lnTo>
                  <a:lnTo>
                    <a:pt x="669785" y="934974"/>
                  </a:lnTo>
                  <a:lnTo>
                    <a:pt x="613410" y="906780"/>
                  </a:lnTo>
                  <a:lnTo>
                    <a:pt x="613410" y="934974"/>
                  </a:lnTo>
                  <a:lnTo>
                    <a:pt x="19812" y="934974"/>
                  </a:lnTo>
                  <a:lnTo>
                    <a:pt x="19812" y="48006"/>
                  </a:lnTo>
                  <a:lnTo>
                    <a:pt x="623303" y="48006"/>
                  </a:lnTo>
                  <a:lnTo>
                    <a:pt x="623303" y="76200"/>
                  </a:lnTo>
                  <a:lnTo>
                    <a:pt x="679691" y="48006"/>
                  </a:lnTo>
                  <a:lnTo>
                    <a:pt x="699516" y="38100"/>
                  </a:lnTo>
                  <a:close/>
                </a:path>
                <a:path w="1710689" h="3276600">
                  <a:moveTo>
                    <a:pt x="704850" y="2179320"/>
                  </a:moveTo>
                  <a:lnTo>
                    <a:pt x="685038" y="2169414"/>
                  </a:lnTo>
                  <a:lnTo>
                    <a:pt x="628650" y="2141220"/>
                  </a:lnTo>
                  <a:lnTo>
                    <a:pt x="628650" y="2169414"/>
                  </a:lnTo>
                  <a:lnTo>
                    <a:pt x="19812" y="2169414"/>
                  </a:lnTo>
                  <a:lnTo>
                    <a:pt x="19812" y="2017776"/>
                  </a:lnTo>
                  <a:lnTo>
                    <a:pt x="0" y="2017776"/>
                  </a:lnTo>
                  <a:lnTo>
                    <a:pt x="0" y="3060827"/>
                  </a:lnTo>
                  <a:lnTo>
                    <a:pt x="4445" y="3065272"/>
                  </a:lnTo>
                  <a:lnTo>
                    <a:pt x="623303" y="3065272"/>
                  </a:lnTo>
                  <a:lnTo>
                    <a:pt x="623303" y="3093466"/>
                  </a:lnTo>
                  <a:lnTo>
                    <a:pt x="679704" y="3065272"/>
                  </a:lnTo>
                  <a:lnTo>
                    <a:pt x="699516" y="3055366"/>
                  </a:lnTo>
                  <a:lnTo>
                    <a:pt x="679704" y="3045472"/>
                  </a:lnTo>
                  <a:lnTo>
                    <a:pt x="623303" y="3017266"/>
                  </a:lnTo>
                  <a:lnTo>
                    <a:pt x="623303" y="3045472"/>
                  </a:lnTo>
                  <a:lnTo>
                    <a:pt x="19812" y="3045472"/>
                  </a:lnTo>
                  <a:lnTo>
                    <a:pt x="19812" y="2189226"/>
                  </a:lnTo>
                  <a:lnTo>
                    <a:pt x="628650" y="2189226"/>
                  </a:lnTo>
                  <a:lnTo>
                    <a:pt x="628650" y="2217420"/>
                  </a:lnTo>
                  <a:lnTo>
                    <a:pt x="685038" y="2189226"/>
                  </a:lnTo>
                  <a:lnTo>
                    <a:pt x="704850" y="2179320"/>
                  </a:lnTo>
                  <a:close/>
                </a:path>
                <a:path w="1710689" h="3276600">
                  <a:moveTo>
                    <a:pt x="1710690" y="3238500"/>
                  </a:moveTo>
                  <a:lnTo>
                    <a:pt x="1690878" y="3228594"/>
                  </a:lnTo>
                  <a:lnTo>
                    <a:pt x="1634490" y="3200400"/>
                  </a:lnTo>
                  <a:lnTo>
                    <a:pt x="1634490" y="3228594"/>
                  </a:lnTo>
                  <a:lnTo>
                    <a:pt x="1261110" y="3228594"/>
                  </a:lnTo>
                  <a:lnTo>
                    <a:pt x="1261110" y="3248406"/>
                  </a:lnTo>
                  <a:lnTo>
                    <a:pt x="1634490" y="3248406"/>
                  </a:lnTo>
                  <a:lnTo>
                    <a:pt x="1634490" y="3276600"/>
                  </a:lnTo>
                  <a:lnTo>
                    <a:pt x="1690878" y="3248406"/>
                  </a:lnTo>
                  <a:lnTo>
                    <a:pt x="1710690" y="3238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4735" y="5404104"/>
              <a:ext cx="922019" cy="40995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19855" y="5318760"/>
              <a:ext cx="701039" cy="2308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32631" y="5570220"/>
              <a:ext cx="601979" cy="329184"/>
            </a:xfrm>
            <a:prstGeom prst="rect">
              <a:avLst/>
            </a:prstGeom>
          </p:spPr>
        </p:pic>
      </p:grpSp>
      <p:sp>
        <p:nvSpPr>
          <p:cNvPr id="67" name="object 67"/>
          <p:cNvSpPr/>
          <p:nvPr/>
        </p:nvSpPr>
        <p:spPr>
          <a:xfrm>
            <a:off x="5947409" y="4336541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199"/>
                </a:lnTo>
                <a:lnTo>
                  <a:pt x="429767" y="48005"/>
                </a:lnTo>
                <a:lnTo>
                  <a:pt x="386079" y="48005"/>
                </a:lnTo>
                <a:lnTo>
                  <a:pt x="386079" y="28193"/>
                </a:lnTo>
                <a:lnTo>
                  <a:pt x="429767" y="28193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373379" y="48005"/>
                </a:lnTo>
                <a:lnTo>
                  <a:pt x="373379" y="28193"/>
                </a:lnTo>
                <a:close/>
              </a:path>
              <a:path w="449579" h="76200">
                <a:moveTo>
                  <a:pt x="429767" y="28193"/>
                </a:moveTo>
                <a:lnTo>
                  <a:pt x="386079" y="28193"/>
                </a:lnTo>
                <a:lnTo>
                  <a:pt x="386079" y="48005"/>
                </a:lnTo>
                <a:lnTo>
                  <a:pt x="429767" y="48005"/>
                </a:lnTo>
                <a:lnTo>
                  <a:pt x="449579" y="38099"/>
                </a:lnTo>
                <a:lnTo>
                  <a:pt x="429767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95209" y="4321302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80" y="0"/>
                </a:moveTo>
                <a:lnTo>
                  <a:pt x="373380" y="76200"/>
                </a:lnTo>
                <a:lnTo>
                  <a:pt x="429768" y="48006"/>
                </a:lnTo>
                <a:lnTo>
                  <a:pt x="386080" y="48006"/>
                </a:lnTo>
                <a:lnTo>
                  <a:pt x="386080" y="28193"/>
                </a:lnTo>
                <a:lnTo>
                  <a:pt x="429768" y="28193"/>
                </a:lnTo>
                <a:lnTo>
                  <a:pt x="373380" y="0"/>
                </a:lnTo>
                <a:close/>
              </a:path>
              <a:path w="449579" h="76200">
                <a:moveTo>
                  <a:pt x="3733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373380" y="48006"/>
                </a:lnTo>
                <a:lnTo>
                  <a:pt x="373380" y="28193"/>
                </a:lnTo>
                <a:close/>
              </a:path>
              <a:path w="449579" h="76200">
                <a:moveTo>
                  <a:pt x="429768" y="28193"/>
                </a:moveTo>
                <a:lnTo>
                  <a:pt x="386080" y="28193"/>
                </a:lnTo>
                <a:lnTo>
                  <a:pt x="386080" y="48006"/>
                </a:lnTo>
                <a:lnTo>
                  <a:pt x="429768" y="48006"/>
                </a:lnTo>
                <a:lnTo>
                  <a:pt x="449580" y="38100"/>
                </a:lnTo>
                <a:lnTo>
                  <a:pt x="4297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24750" y="5555741"/>
            <a:ext cx="449580" cy="76200"/>
          </a:xfrm>
          <a:custGeom>
            <a:avLst/>
            <a:gdLst/>
            <a:ahLst/>
            <a:cxnLst/>
            <a:rect l="l" t="t" r="r" b="b"/>
            <a:pathLst>
              <a:path w="449579" h="76200">
                <a:moveTo>
                  <a:pt x="373379" y="0"/>
                </a:moveTo>
                <a:lnTo>
                  <a:pt x="373379" y="76200"/>
                </a:lnTo>
                <a:lnTo>
                  <a:pt x="429768" y="48006"/>
                </a:lnTo>
                <a:lnTo>
                  <a:pt x="386079" y="48006"/>
                </a:lnTo>
                <a:lnTo>
                  <a:pt x="386079" y="28194"/>
                </a:lnTo>
                <a:lnTo>
                  <a:pt x="429768" y="28194"/>
                </a:lnTo>
                <a:lnTo>
                  <a:pt x="373379" y="0"/>
                </a:lnTo>
                <a:close/>
              </a:path>
              <a:path w="449579" h="76200">
                <a:moveTo>
                  <a:pt x="373379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373379" y="48006"/>
                </a:lnTo>
                <a:lnTo>
                  <a:pt x="373379" y="28194"/>
                </a:lnTo>
                <a:close/>
              </a:path>
              <a:path w="449579" h="76200">
                <a:moveTo>
                  <a:pt x="429768" y="28194"/>
                </a:moveTo>
                <a:lnTo>
                  <a:pt x="386079" y="28194"/>
                </a:lnTo>
                <a:lnTo>
                  <a:pt x="386079" y="48006"/>
                </a:lnTo>
                <a:lnTo>
                  <a:pt x="429768" y="48006"/>
                </a:lnTo>
                <a:lnTo>
                  <a:pt x="449579" y="38100"/>
                </a:lnTo>
                <a:lnTo>
                  <a:pt x="429768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5345429" y="5033771"/>
            <a:ext cx="2122170" cy="1071880"/>
            <a:chOff x="5345429" y="5033771"/>
            <a:chExt cx="2122170" cy="1071880"/>
          </a:xfrm>
        </p:grpSpPr>
        <p:sp>
          <p:nvSpPr>
            <p:cNvPr id="71" name="object 71"/>
            <p:cNvSpPr/>
            <p:nvPr/>
          </p:nvSpPr>
          <p:spPr>
            <a:xfrm>
              <a:off x="5345429" y="5570981"/>
              <a:ext cx="449580" cy="76200"/>
            </a:xfrm>
            <a:custGeom>
              <a:avLst/>
              <a:gdLst/>
              <a:ahLst/>
              <a:cxnLst/>
              <a:rect l="l" t="t" r="r" b="b"/>
              <a:pathLst>
                <a:path w="449579" h="76200">
                  <a:moveTo>
                    <a:pt x="373380" y="0"/>
                  </a:moveTo>
                  <a:lnTo>
                    <a:pt x="373380" y="76200"/>
                  </a:lnTo>
                  <a:lnTo>
                    <a:pt x="429768" y="48006"/>
                  </a:lnTo>
                  <a:lnTo>
                    <a:pt x="386080" y="48006"/>
                  </a:lnTo>
                  <a:lnTo>
                    <a:pt x="386080" y="28194"/>
                  </a:lnTo>
                  <a:lnTo>
                    <a:pt x="429768" y="28194"/>
                  </a:lnTo>
                  <a:lnTo>
                    <a:pt x="373380" y="0"/>
                  </a:lnTo>
                  <a:close/>
                </a:path>
                <a:path w="449579" h="76200">
                  <a:moveTo>
                    <a:pt x="373380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373380" y="48006"/>
                  </a:lnTo>
                  <a:lnTo>
                    <a:pt x="373380" y="28194"/>
                  </a:lnTo>
                  <a:close/>
                </a:path>
                <a:path w="449579" h="76200">
                  <a:moveTo>
                    <a:pt x="429768" y="28194"/>
                  </a:moveTo>
                  <a:lnTo>
                    <a:pt x="386080" y="28194"/>
                  </a:lnTo>
                  <a:lnTo>
                    <a:pt x="386080" y="48006"/>
                  </a:lnTo>
                  <a:lnTo>
                    <a:pt x="429768" y="48006"/>
                  </a:lnTo>
                  <a:lnTo>
                    <a:pt x="449580" y="38100"/>
                  </a:lnTo>
                  <a:lnTo>
                    <a:pt x="429768" y="28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16879" y="5033771"/>
              <a:ext cx="1050035" cy="62331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86020" y="5676778"/>
              <a:ext cx="993635" cy="4285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86143" y="5079491"/>
              <a:ext cx="903731" cy="4495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48627" y="5558027"/>
              <a:ext cx="918972" cy="220979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8921877" y="1699387"/>
            <a:ext cx="34544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latin typeface="Calibri"/>
                <a:cs typeface="Calibri"/>
              </a:rPr>
              <a:t>}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15173" y="2823464"/>
            <a:ext cx="167767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b="1" spc="-10" dirty="0">
                <a:latin typeface="Calibri"/>
                <a:cs typeface="Calibri"/>
              </a:rPr>
              <a:t>Amazon </a:t>
            </a:r>
            <a:r>
              <a:rPr sz="1200" b="1" spc="-5" dirty="0">
                <a:latin typeface="Calibri"/>
                <a:cs typeface="Calibri"/>
              </a:rPr>
              <a:t>QuickSight</a:t>
            </a:r>
            <a:r>
              <a:rPr sz="1200" b="1" spc="140" dirty="0">
                <a:latin typeface="Calibri"/>
                <a:cs typeface="Calibri"/>
              </a:rPr>
              <a:t> </a:t>
            </a:r>
            <a:r>
              <a:rPr sz="12000" baseline="7986" dirty="0">
                <a:latin typeface="Calibri"/>
                <a:cs typeface="Calibri"/>
              </a:rPr>
              <a:t>}</a:t>
            </a:r>
            <a:endParaRPr sz="12000" baseline="7986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921877" y="3769563"/>
            <a:ext cx="345440" cy="2271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840"/>
              </a:lnSpc>
              <a:spcBef>
                <a:spcPts val="105"/>
              </a:spcBef>
            </a:pPr>
            <a:r>
              <a:rPr sz="8000" dirty="0">
                <a:latin typeface="Calibri"/>
                <a:cs typeface="Calibri"/>
              </a:rPr>
              <a:t>}</a:t>
            </a:r>
            <a:endParaRPr sz="8000">
              <a:latin typeface="Calibri"/>
              <a:cs typeface="Calibri"/>
            </a:endParaRPr>
          </a:p>
          <a:p>
            <a:pPr marL="12700">
              <a:lnSpc>
                <a:spcPts val="8840"/>
              </a:lnSpc>
            </a:pPr>
            <a:r>
              <a:rPr sz="8000" dirty="0">
                <a:latin typeface="Calibri"/>
                <a:cs typeface="Calibri"/>
              </a:rPr>
              <a:t>}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314433" y="2221230"/>
            <a:ext cx="9442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Azure </a:t>
            </a:r>
            <a:r>
              <a:rPr sz="1400" b="1" dirty="0">
                <a:latin typeface="Calibri"/>
                <a:cs typeface="Calibri"/>
              </a:rPr>
              <a:t>IoT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ch</a:t>
            </a:r>
            <a:r>
              <a:rPr sz="1400" b="1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spc="-5" dirty="0">
                <a:latin typeface="Calibri"/>
                <a:cs typeface="Calibri"/>
              </a:rPr>
              <a:t>ec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u</a:t>
            </a:r>
            <a:r>
              <a:rPr sz="1400" b="1" spc="-2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314433" y="3173983"/>
            <a:ext cx="94424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b="1" spc="-25" dirty="0">
                <a:latin typeface="Calibri"/>
                <a:cs typeface="Calibri"/>
              </a:rPr>
              <a:t>AWS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IoT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Architecture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314433" y="4202938"/>
            <a:ext cx="94424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Google IoT </a:t>
            </a:r>
            <a:r>
              <a:rPr sz="1400" b="1" spc="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ch</a:t>
            </a:r>
            <a:r>
              <a:rPr sz="1400" b="1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spc="-5" dirty="0">
                <a:latin typeface="Calibri"/>
                <a:cs typeface="Calibri"/>
              </a:rPr>
              <a:t>ec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u</a:t>
            </a:r>
            <a:r>
              <a:rPr sz="1400" b="1" spc="-20" dirty="0">
                <a:latin typeface="Calibri"/>
                <a:cs typeface="Calibri"/>
              </a:rPr>
              <a:t>r</a:t>
            </a:r>
            <a:r>
              <a:rPr sz="1400" b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9314433" y="5231333"/>
            <a:ext cx="94424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Calibri"/>
                <a:cs typeface="Calibri"/>
              </a:rPr>
              <a:t>Xenonify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alibri"/>
                <a:cs typeface="Calibri"/>
              </a:rPr>
              <a:t>Architecture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3" name="object 8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664835" y="5923788"/>
            <a:ext cx="940493" cy="21640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7850399" y="5290423"/>
            <a:ext cx="1228090" cy="688340"/>
            <a:chOff x="7850399" y="5290423"/>
            <a:chExt cx="1228090" cy="688340"/>
          </a:xfrm>
        </p:grpSpPr>
        <p:pic>
          <p:nvPicPr>
            <p:cNvPr id="85" name="object 8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50399" y="5290423"/>
              <a:ext cx="860234" cy="2554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26499" y="5578156"/>
              <a:ext cx="394282" cy="3367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10015" y="5451348"/>
              <a:ext cx="568451" cy="527304"/>
            </a:xfrm>
            <a:prstGeom prst="rect">
              <a:avLst/>
            </a:prstGeom>
          </p:spPr>
        </p:pic>
      </p:grpSp>
      <p:sp>
        <p:nvSpPr>
          <p:cNvPr id="89" name="object 8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xmlns="" id="{7714D1C9-C59A-8F1F-C18B-9500C39BC5C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2610" rIns="0" bIns="0" rtlCol="0">
            <a:spAutoFit/>
          </a:bodyPr>
          <a:lstStyle/>
          <a:p>
            <a:pPr marL="356870" indent="-3429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356235" algn="l"/>
                <a:tab pos="356870" algn="l"/>
              </a:tabLst>
            </a:pPr>
            <a:r>
              <a:rPr spc="-5" dirty="0"/>
              <a:t>Collection</a:t>
            </a:r>
            <a:r>
              <a:rPr spc="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20" dirty="0"/>
              <a:t>data</a:t>
            </a:r>
            <a:r>
              <a:rPr spc="15" dirty="0"/>
              <a:t> </a:t>
            </a:r>
            <a:r>
              <a:rPr spc="-10" dirty="0"/>
              <a:t>through</a:t>
            </a:r>
            <a:r>
              <a:rPr spc="20" dirty="0"/>
              <a:t> </a:t>
            </a:r>
            <a:r>
              <a:rPr spc="-5" dirty="0"/>
              <a:t>sensor</a:t>
            </a:r>
            <a:r>
              <a:rPr dirty="0"/>
              <a:t> </a:t>
            </a:r>
            <a:r>
              <a:rPr spc="-10" dirty="0"/>
              <a:t>connected</a:t>
            </a:r>
            <a:r>
              <a:rPr spc="-5" dirty="0"/>
              <a:t> </a:t>
            </a:r>
            <a:r>
              <a:rPr spc="-25" dirty="0"/>
              <a:t>to</a:t>
            </a:r>
            <a:r>
              <a:rPr spc="5" dirty="0"/>
              <a:t> </a:t>
            </a:r>
            <a:r>
              <a:rPr dirty="0"/>
              <a:t>the </a:t>
            </a:r>
            <a:r>
              <a:rPr spc="-5" dirty="0"/>
              <a:t>THING.</a:t>
            </a:r>
          </a:p>
          <a:p>
            <a:pPr marL="356870" marR="762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235" algn="l"/>
                <a:tab pos="356870" algn="l"/>
                <a:tab pos="1969135" algn="l"/>
                <a:tab pos="3242310" algn="l"/>
                <a:tab pos="4157979" algn="l"/>
                <a:tab pos="4686935" algn="l"/>
                <a:tab pos="6235700" algn="l"/>
                <a:tab pos="7485380" algn="l"/>
                <a:tab pos="8986520" algn="l"/>
              </a:tabLst>
            </a:pPr>
            <a:r>
              <a:rPr spc="-210" dirty="0"/>
              <a:t>T</a:t>
            </a:r>
            <a:r>
              <a:rPr spc="-60" dirty="0"/>
              <a:t>r</a:t>
            </a:r>
            <a:r>
              <a:rPr dirty="0"/>
              <a:t>ansmit	</a:t>
            </a:r>
            <a:r>
              <a:rPr spc="-5" dirty="0"/>
              <a:t>sen</a:t>
            </a:r>
            <a:r>
              <a:rPr spc="-15" dirty="0"/>
              <a:t>s</a:t>
            </a:r>
            <a:r>
              <a:rPr spc="-5" dirty="0"/>
              <a:t>o</a:t>
            </a:r>
            <a:r>
              <a:rPr dirty="0"/>
              <a:t>r	</a:t>
            </a:r>
            <a:r>
              <a:rPr spc="-5" dirty="0"/>
              <a:t>d</a:t>
            </a:r>
            <a:r>
              <a:rPr spc="-30" dirty="0"/>
              <a:t>a</a:t>
            </a:r>
            <a:r>
              <a:rPr spc="-45" dirty="0"/>
              <a:t>t</a:t>
            </a:r>
            <a:r>
              <a:rPr dirty="0"/>
              <a:t>a	</a:t>
            </a:r>
            <a:r>
              <a:rPr spc="-45" dirty="0"/>
              <a:t>t</a:t>
            </a:r>
            <a:r>
              <a:rPr dirty="0"/>
              <a:t>o	</a:t>
            </a:r>
            <a:r>
              <a:rPr spc="-60" dirty="0"/>
              <a:t>g</a:t>
            </a:r>
            <a:r>
              <a:rPr spc="-25" dirty="0"/>
              <a:t>a</a:t>
            </a:r>
            <a:r>
              <a:rPr spc="-45" dirty="0"/>
              <a:t>t</a:t>
            </a:r>
            <a:r>
              <a:rPr spc="-15" dirty="0"/>
              <a:t>e</a:t>
            </a:r>
            <a:r>
              <a:rPr spc="-35" dirty="0"/>
              <a:t>w</a:t>
            </a:r>
            <a:r>
              <a:rPr spc="-60" dirty="0"/>
              <a:t>a</a:t>
            </a:r>
            <a:r>
              <a:rPr dirty="0"/>
              <a:t>y	</a:t>
            </a:r>
            <a:r>
              <a:rPr spc="-5" dirty="0"/>
              <a:t>d</a:t>
            </a:r>
            <a:r>
              <a:rPr spc="-15" dirty="0"/>
              <a:t>e</a:t>
            </a:r>
            <a:r>
              <a:rPr dirty="0"/>
              <a:t>vice	</a:t>
            </a:r>
            <a:r>
              <a:rPr spc="-20" dirty="0"/>
              <a:t>t</a:t>
            </a:r>
            <a:r>
              <a:rPr spc="-5" dirty="0"/>
              <a:t>h</a:t>
            </a:r>
            <a:r>
              <a:rPr spc="-55" dirty="0"/>
              <a:t>r</a:t>
            </a:r>
            <a:r>
              <a:rPr spc="-5" dirty="0"/>
              <a:t>oug</a:t>
            </a:r>
            <a:r>
              <a:rPr dirty="0"/>
              <a:t>h	wi</a:t>
            </a:r>
            <a:r>
              <a:rPr spc="-45" dirty="0"/>
              <a:t>r</a:t>
            </a:r>
            <a:r>
              <a:rPr dirty="0"/>
              <a:t>e</a:t>
            </a:r>
            <a:r>
              <a:rPr spc="-15" dirty="0"/>
              <a:t>/</a:t>
            </a:r>
            <a:r>
              <a:rPr dirty="0"/>
              <a:t>wi</a:t>
            </a:r>
            <a:r>
              <a:rPr spc="-55" dirty="0"/>
              <a:t>r</a:t>
            </a:r>
            <a:r>
              <a:rPr dirty="0"/>
              <a:t>ed  </a:t>
            </a:r>
            <a:r>
              <a:rPr spc="-15" dirty="0"/>
              <a:t>protocol.</a:t>
            </a:r>
          </a:p>
          <a:p>
            <a:pPr marL="356870" marR="1143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235" algn="l"/>
                <a:tab pos="356870" algn="l"/>
                <a:tab pos="1943100" algn="l"/>
                <a:tab pos="4151629" algn="l"/>
                <a:tab pos="4851400" algn="l"/>
                <a:tab pos="5732780" algn="l"/>
                <a:tab pos="7003415" algn="l"/>
                <a:tab pos="7776209" algn="l"/>
                <a:tab pos="8872220" algn="l"/>
                <a:tab pos="9573260" algn="l"/>
                <a:tab pos="10454005" algn="l"/>
              </a:tabLst>
            </a:pPr>
            <a:r>
              <a:rPr dirty="0"/>
              <a:t>G</a:t>
            </a:r>
            <a:r>
              <a:rPr spc="-30" dirty="0"/>
              <a:t>a</a:t>
            </a:r>
            <a:r>
              <a:rPr spc="-45" dirty="0"/>
              <a:t>t</a:t>
            </a:r>
            <a:r>
              <a:rPr spc="-15" dirty="0"/>
              <a:t>e</a:t>
            </a:r>
            <a:r>
              <a:rPr spc="-35" dirty="0"/>
              <a:t>w</a:t>
            </a:r>
            <a:r>
              <a:rPr spc="-60" dirty="0"/>
              <a:t>a</a:t>
            </a:r>
            <a:r>
              <a:rPr dirty="0"/>
              <a:t>y	</a:t>
            </a:r>
            <a:r>
              <a:rPr spc="-45" dirty="0"/>
              <a:t>st</a:t>
            </a:r>
            <a:r>
              <a:rPr dirty="0"/>
              <a:t>a</a:t>
            </a:r>
            <a:r>
              <a:rPr spc="5" dirty="0"/>
              <a:t>n</a:t>
            </a:r>
            <a:r>
              <a:rPr spc="-5" dirty="0"/>
              <a:t>da</a:t>
            </a:r>
            <a:r>
              <a:rPr spc="-40" dirty="0"/>
              <a:t>r</a:t>
            </a:r>
            <a:r>
              <a:rPr spc="-5" dirty="0"/>
              <a:t>di</a:t>
            </a:r>
            <a:r>
              <a:rPr spc="-85" dirty="0"/>
              <a:t>z</a:t>
            </a:r>
            <a:r>
              <a:rPr dirty="0"/>
              <a:t>es	the	</a:t>
            </a:r>
            <a:r>
              <a:rPr spc="-5" dirty="0"/>
              <a:t>d</a:t>
            </a:r>
            <a:r>
              <a:rPr spc="-30" dirty="0"/>
              <a:t>a</a:t>
            </a:r>
            <a:r>
              <a:rPr spc="-45" dirty="0"/>
              <a:t>t</a:t>
            </a:r>
            <a:r>
              <a:rPr dirty="0"/>
              <a:t>a	</a:t>
            </a:r>
            <a:r>
              <a:rPr spc="-80" dirty="0"/>
              <a:t>f</a:t>
            </a:r>
            <a:r>
              <a:rPr spc="-5" dirty="0"/>
              <a:t>orm</a:t>
            </a:r>
            <a:r>
              <a:rPr spc="-30" dirty="0"/>
              <a:t>a</a:t>
            </a:r>
            <a:r>
              <a:rPr dirty="0"/>
              <a:t>t	</a:t>
            </a:r>
            <a:r>
              <a:rPr spc="5" dirty="0"/>
              <a:t>a</a:t>
            </a:r>
            <a:r>
              <a:rPr spc="-5" dirty="0"/>
              <a:t>n</a:t>
            </a:r>
            <a:r>
              <a:rPr dirty="0"/>
              <a:t>d	</a:t>
            </a:r>
            <a:r>
              <a:rPr spc="-5" dirty="0"/>
              <a:t>send</a:t>
            </a:r>
            <a:r>
              <a:rPr dirty="0"/>
              <a:t>s	the	</a:t>
            </a:r>
            <a:r>
              <a:rPr spc="-5" dirty="0"/>
              <a:t>d</a:t>
            </a:r>
            <a:r>
              <a:rPr spc="-30" dirty="0"/>
              <a:t>a</a:t>
            </a:r>
            <a:r>
              <a:rPr spc="-45" dirty="0"/>
              <a:t>t</a:t>
            </a:r>
            <a:r>
              <a:rPr dirty="0"/>
              <a:t>a	</a:t>
            </a:r>
            <a:r>
              <a:rPr spc="-30" dirty="0"/>
              <a:t>to 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cloud</a:t>
            </a:r>
            <a:r>
              <a:rPr spc="-10" dirty="0"/>
              <a:t> </a:t>
            </a:r>
            <a:r>
              <a:rPr dirty="0"/>
              <a:t>via</a:t>
            </a:r>
            <a:r>
              <a:rPr spc="5" dirty="0"/>
              <a:t> </a:t>
            </a:r>
            <a:r>
              <a:rPr spc="-5" dirty="0"/>
              <a:t>APIs.</a:t>
            </a:r>
          </a:p>
          <a:p>
            <a:pPr marL="35687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235" algn="l"/>
                <a:tab pos="356870" algn="l"/>
              </a:tabLst>
            </a:pPr>
            <a:r>
              <a:rPr spc="-5" dirty="0"/>
              <a:t>The</a:t>
            </a:r>
            <a:r>
              <a:rPr spc="5" dirty="0"/>
              <a:t> </a:t>
            </a:r>
            <a:r>
              <a:rPr spc="-20" dirty="0"/>
              <a:t>data</a:t>
            </a:r>
            <a:r>
              <a:rPr spc="10" dirty="0"/>
              <a:t> </a:t>
            </a:r>
            <a:r>
              <a:rPr spc="-5" dirty="0"/>
              <a:t>once</a:t>
            </a:r>
            <a:r>
              <a:rPr spc="-10" dirty="0"/>
              <a:t> </a:t>
            </a:r>
            <a:r>
              <a:rPr spc="-5" dirty="0"/>
              <a:t>it</a:t>
            </a:r>
            <a:r>
              <a:rPr spc="15" dirty="0"/>
              <a:t> </a:t>
            </a:r>
            <a:r>
              <a:rPr spc="-5" dirty="0"/>
              <a:t>reaches</a:t>
            </a:r>
            <a:r>
              <a:rPr spc="-4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cloud </a:t>
            </a:r>
            <a:r>
              <a:rPr spc="-5" dirty="0"/>
              <a:t>is</a:t>
            </a:r>
            <a:r>
              <a:rPr dirty="0"/>
              <a:t> </a:t>
            </a:r>
            <a:r>
              <a:rPr spc="-25" dirty="0"/>
              <a:t>stored</a:t>
            </a:r>
            <a:r>
              <a:rPr spc="10" dirty="0"/>
              <a:t> </a:t>
            </a:r>
            <a:r>
              <a:rPr spc="-20" dirty="0"/>
              <a:t>into</a:t>
            </a:r>
            <a:r>
              <a:rPr spc="10" dirty="0"/>
              <a:t> </a:t>
            </a:r>
            <a:r>
              <a:rPr spc="-10" dirty="0"/>
              <a:t>database.</a:t>
            </a:r>
          </a:p>
          <a:p>
            <a:pPr marL="356870" marR="508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6235" algn="l"/>
                <a:tab pos="356870" algn="l"/>
                <a:tab pos="1176655" algn="l"/>
                <a:tab pos="2790825" algn="l"/>
                <a:tab pos="3729990" algn="l"/>
                <a:tab pos="4189729" algn="l"/>
                <a:tab pos="6066155" algn="l"/>
                <a:tab pos="6896734" algn="l"/>
                <a:tab pos="8775065" algn="l"/>
                <a:tab pos="9329420" algn="l"/>
                <a:tab pos="10088245" algn="l"/>
              </a:tabLst>
            </a:pPr>
            <a:r>
              <a:rPr spc="-5" dirty="0"/>
              <a:t>Th</a:t>
            </a:r>
            <a:r>
              <a:rPr dirty="0"/>
              <a:t>e	a</a:t>
            </a:r>
            <a:r>
              <a:rPr spc="-55" dirty="0"/>
              <a:t>r</a:t>
            </a:r>
            <a:r>
              <a:rPr dirty="0"/>
              <a:t>chi</a:t>
            </a:r>
            <a:r>
              <a:rPr spc="-30" dirty="0"/>
              <a:t>v</a:t>
            </a:r>
            <a:r>
              <a:rPr dirty="0"/>
              <a:t>ed	</a:t>
            </a:r>
            <a:r>
              <a:rPr spc="-5" dirty="0"/>
              <a:t>d</a:t>
            </a:r>
            <a:r>
              <a:rPr spc="-30" dirty="0"/>
              <a:t>at</a:t>
            </a:r>
            <a:r>
              <a:rPr dirty="0"/>
              <a:t>a	</a:t>
            </a:r>
            <a:r>
              <a:rPr spc="-5" dirty="0"/>
              <a:t>i</a:t>
            </a:r>
            <a:r>
              <a:rPr dirty="0"/>
              <a:t>s	</a:t>
            </a:r>
            <a:r>
              <a:rPr spc="-5" dirty="0"/>
              <a:t>p</a:t>
            </a:r>
            <a:r>
              <a:rPr spc="-60" dirty="0"/>
              <a:t>r</a:t>
            </a:r>
            <a:r>
              <a:rPr spc="-5" dirty="0"/>
              <a:t>oces</a:t>
            </a:r>
            <a:r>
              <a:rPr spc="-25" dirty="0"/>
              <a:t>s</a:t>
            </a:r>
            <a:r>
              <a:rPr dirty="0"/>
              <a:t>ed	</a:t>
            </a:r>
            <a:r>
              <a:rPr spc="5" dirty="0"/>
              <a:t>a</a:t>
            </a:r>
            <a:r>
              <a:rPr spc="-5" dirty="0"/>
              <a:t>n</a:t>
            </a:r>
            <a:r>
              <a:rPr dirty="0"/>
              <a:t>d	</a:t>
            </a:r>
            <a:r>
              <a:rPr spc="-5" dirty="0"/>
              <a:t>p</a:t>
            </a:r>
            <a:r>
              <a:rPr spc="-45" dirty="0"/>
              <a:t>r</a:t>
            </a:r>
            <a:r>
              <a:rPr dirty="0"/>
              <a:t>es</a:t>
            </a:r>
            <a:r>
              <a:rPr spc="-20" dirty="0"/>
              <a:t>e</a:t>
            </a:r>
            <a:r>
              <a:rPr spc="-35" dirty="0"/>
              <a:t>n</a:t>
            </a:r>
            <a:r>
              <a:rPr spc="-45" dirty="0"/>
              <a:t>t</a:t>
            </a:r>
            <a:r>
              <a:rPr dirty="0"/>
              <a:t>ed	</a:t>
            </a:r>
            <a:r>
              <a:rPr spc="-45" dirty="0"/>
              <a:t>t</a:t>
            </a:r>
            <a:r>
              <a:rPr dirty="0"/>
              <a:t>o	the	</a:t>
            </a:r>
            <a:r>
              <a:rPr spc="-5" dirty="0"/>
              <a:t>us</a:t>
            </a:r>
            <a:r>
              <a:rPr spc="-15" dirty="0"/>
              <a:t>e</a:t>
            </a:r>
            <a:r>
              <a:rPr dirty="0"/>
              <a:t>r  </a:t>
            </a:r>
            <a:r>
              <a:rPr spc="-10" dirty="0"/>
              <a:t>through</a:t>
            </a:r>
            <a:r>
              <a:rPr spc="20" dirty="0"/>
              <a:t> </a:t>
            </a:r>
            <a:r>
              <a:rPr spc="-10" dirty="0"/>
              <a:t>dashboards</a:t>
            </a:r>
            <a:r>
              <a:rPr spc="30" dirty="0"/>
              <a:t> </a:t>
            </a:r>
            <a:r>
              <a:rPr dirty="0"/>
              <a:t>and</a:t>
            </a:r>
            <a:r>
              <a:rPr spc="15" dirty="0"/>
              <a:t> </a:t>
            </a:r>
            <a:r>
              <a:rPr spc="-5" dirty="0"/>
              <a:t>mobile</a:t>
            </a:r>
            <a:r>
              <a:rPr spc="10" dirty="0"/>
              <a:t> </a:t>
            </a:r>
            <a:r>
              <a:rPr spc="-5" dirty="0"/>
              <a:t>apps.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6458" y="232780"/>
            <a:ext cx="48387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Summarizing</a:t>
            </a:r>
            <a:r>
              <a:rPr spc="-45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spc="-1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IoT</a:t>
            </a:r>
            <a:r>
              <a:rPr spc="-35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Concepts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228C75-C142-5E92-11C9-758C8E8A9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0" y="2514600"/>
            <a:ext cx="39306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Challenges</a:t>
            </a:r>
            <a:r>
              <a:rPr sz="4400" b="1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sz="44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IoT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7794" y="3823792"/>
            <a:ext cx="645477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700" spc="-20" dirty="0">
                <a:solidFill>
                  <a:srgbClr val="888888"/>
                </a:solidFill>
                <a:latin typeface="Calibri"/>
                <a:cs typeface="Calibri"/>
              </a:rPr>
              <a:t>Power </a:t>
            </a:r>
            <a:r>
              <a:rPr sz="2700" spc="-10" dirty="0">
                <a:solidFill>
                  <a:srgbClr val="888888"/>
                </a:solidFill>
                <a:latin typeface="Calibri"/>
                <a:cs typeface="Calibri"/>
              </a:rPr>
              <a:t>consumption</a:t>
            </a:r>
            <a:r>
              <a:rPr sz="27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700" spc="-10" dirty="0">
                <a:solidFill>
                  <a:srgbClr val="888888"/>
                </a:solidFill>
                <a:latin typeface="Calibri"/>
                <a:cs typeface="Calibri"/>
              </a:rPr>
              <a:t> Energy Harvesting</a:t>
            </a:r>
            <a:endParaRPr sz="2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700" spc="-5" dirty="0">
                <a:solidFill>
                  <a:srgbClr val="888888"/>
                </a:solidFill>
                <a:latin typeface="Calibri"/>
                <a:cs typeface="Calibri"/>
              </a:rPr>
              <a:t>Security</a:t>
            </a:r>
            <a:endParaRPr sz="2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700" spc="-15" dirty="0">
                <a:solidFill>
                  <a:srgbClr val="888888"/>
                </a:solidFill>
                <a:latin typeface="Calibri"/>
                <a:cs typeface="Calibri"/>
              </a:rPr>
              <a:t>Standards</a:t>
            </a:r>
            <a:r>
              <a:rPr sz="27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7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888888"/>
                </a:solidFill>
                <a:latin typeface="Calibri"/>
                <a:cs typeface="Calibri"/>
              </a:rPr>
              <a:t>Regulations</a:t>
            </a:r>
            <a:endParaRPr sz="27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700" spc="-5" dirty="0">
                <a:solidFill>
                  <a:srgbClr val="888888"/>
                </a:solidFill>
                <a:latin typeface="Calibri"/>
                <a:cs typeface="Calibri"/>
              </a:rPr>
              <a:t>Reliability</a:t>
            </a:r>
            <a:r>
              <a:rPr sz="27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7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700" spc="-5" dirty="0">
                <a:solidFill>
                  <a:srgbClr val="888888"/>
                </a:solidFill>
                <a:latin typeface="Calibri"/>
                <a:cs typeface="Calibri"/>
              </a:rPr>
              <a:t>Scalability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97E1F50-D507-6A3D-8006-30E52CF3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8604" y="47243"/>
            <a:ext cx="5606796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8634" y="162001"/>
            <a:ext cx="50971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Characteristics</a:t>
            </a:r>
            <a:r>
              <a:rPr spc="-2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of</a:t>
            </a:r>
            <a:r>
              <a:rPr spc="-2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spc="-1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IoT</a:t>
            </a:r>
            <a:r>
              <a:rPr spc="-2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  <a:r>
              <a:rPr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device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1640" y="1189685"/>
            <a:ext cx="11349355" cy="480060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5600" marR="5080" indent="-342900">
              <a:lnSpc>
                <a:spcPts val="2920"/>
              </a:lnSpc>
              <a:spcBef>
                <a:spcPts val="4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Contains</a:t>
            </a:r>
            <a:r>
              <a:rPr sz="2700" spc="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small</a:t>
            </a:r>
            <a:r>
              <a:rPr sz="2700" spc="4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processing</a:t>
            </a:r>
            <a:r>
              <a:rPr sz="2700" spc="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engine,</a:t>
            </a:r>
            <a:r>
              <a:rPr sz="2700" spc="3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such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as</a:t>
            </a:r>
            <a:r>
              <a:rPr sz="2700" spc="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3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general-purpose</a:t>
            </a:r>
            <a:r>
              <a:rPr sz="2700" spc="4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microprocessor/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microcontroller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Typically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designed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for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sense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15" dirty="0">
                <a:latin typeface="Calibri"/>
                <a:cs typeface="Calibri"/>
              </a:rPr>
              <a:t> communicate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Includes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5" dirty="0">
                <a:latin typeface="Calibri"/>
                <a:cs typeface="Calibri"/>
              </a:rPr>
              <a:t> simple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(or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no)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user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interface</a:t>
            </a: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ts val="2920"/>
              </a:lnSpc>
              <a:spcBef>
                <a:spcPts val="6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Mostly</a:t>
            </a:r>
            <a:r>
              <a:rPr sz="2700" spc="7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resource-limited.</a:t>
            </a:r>
            <a:r>
              <a:rPr sz="2700" spc="7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For</a:t>
            </a:r>
            <a:r>
              <a:rPr sz="2700" spc="6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example,</a:t>
            </a:r>
            <a:r>
              <a:rPr sz="2700" spc="7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it</a:t>
            </a:r>
            <a:r>
              <a:rPr sz="2700" spc="7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might</a:t>
            </a:r>
            <a:r>
              <a:rPr sz="2700" spc="6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have</a:t>
            </a:r>
            <a:r>
              <a:rPr sz="2700" spc="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6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small</a:t>
            </a:r>
            <a:r>
              <a:rPr sz="2700" spc="9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memory</a:t>
            </a:r>
            <a:r>
              <a:rPr sz="2700" spc="7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foot-print </a:t>
            </a:r>
            <a:r>
              <a:rPr sz="2700" spc="-59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no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hard </a:t>
            </a:r>
            <a:r>
              <a:rPr sz="2700" spc="-10" dirty="0">
                <a:latin typeface="Calibri"/>
                <a:cs typeface="Calibri"/>
              </a:rPr>
              <a:t>drive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Might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have </a:t>
            </a:r>
            <a:r>
              <a:rPr sz="2700" spc="-10" dirty="0">
                <a:latin typeface="Calibri"/>
                <a:cs typeface="Calibri"/>
              </a:rPr>
              <a:t>power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limitations,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such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requirement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to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operate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from</a:t>
            </a:r>
            <a:r>
              <a:rPr sz="2700" spc="1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batteries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Not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typically used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as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0" dirty="0">
                <a:latin typeface="Calibri"/>
                <a:cs typeface="Calibri"/>
              </a:rPr>
              <a:t>general-purpose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computing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platform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Generally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has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application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software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built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in,</a:t>
            </a:r>
            <a:r>
              <a:rPr sz="2700" spc="-5" dirty="0">
                <a:latin typeface="Calibri"/>
                <a:cs typeface="Calibri"/>
              </a:rPr>
              <a:t> not</a:t>
            </a:r>
            <a:r>
              <a:rPr sz="270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user-selected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Ships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with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all</a:t>
            </a:r>
            <a:r>
              <a:rPr sz="2700" spc="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intended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application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hardware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15" dirty="0">
                <a:latin typeface="Calibri"/>
                <a:cs typeface="Calibri"/>
              </a:rPr>
              <a:t> software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pre-integrated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Often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 </a:t>
            </a:r>
            <a:r>
              <a:rPr sz="2700" spc="-10" dirty="0">
                <a:latin typeface="Calibri"/>
                <a:cs typeface="Calibri"/>
              </a:rPr>
              <a:t>intended</a:t>
            </a:r>
            <a:r>
              <a:rPr sz="2700" spc="-4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for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applications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without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human</a:t>
            </a:r>
            <a:r>
              <a:rPr sz="2700" spc="-10" dirty="0">
                <a:latin typeface="Calibri"/>
                <a:cs typeface="Calibri"/>
              </a:rPr>
              <a:t> intervention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841" y="6426809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23066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8E5ABC-AECF-101C-C3C2-9E34AD1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505" y="2481833"/>
            <a:ext cx="48577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400" b="1" spc="-10" dirty="0">
                <a:solidFill>
                  <a:srgbClr val="000000"/>
                </a:solidFill>
                <a:latin typeface="Calibri"/>
                <a:cs typeface="Calibri"/>
              </a:rPr>
              <a:t>        </a:t>
            </a:r>
            <a:r>
              <a:rPr sz="44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Security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3813124"/>
            <a:ext cx="9985375" cy="1672589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469900" marR="737870" indent="-457834">
              <a:lnSpc>
                <a:spcPts val="2880"/>
              </a:lnSpc>
              <a:spcBef>
                <a:spcPts val="795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Secure</a:t>
            </a:r>
            <a:r>
              <a:rPr sz="30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Connectivity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–</a:t>
            </a:r>
            <a:r>
              <a:rPr sz="3000" spc="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All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the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data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channels 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right</a:t>
            </a:r>
            <a:r>
              <a:rPr sz="30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from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on </a:t>
            </a:r>
            <a:r>
              <a:rPr sz="3000" spc="-6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device</a:t>
            </a:r>
            <a:r>
              <a:rPr sz="30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to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cloud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 should</a:t>
            </a:r>
            <a:r>
              <a:rPr sz="30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be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secured.</a:t>
            </a:r>
            <a:endParaRPr sz="3000">
              <a:latin typeface="Calibri"/>
              <a:cs typeface="Calibri"/>
            </a:endParaRPr>
          </a:p>
          <a:p>
            <a:pPr marL="469900" marR="5080" indent="-457834">
              <a:lnSpc>
                <a:spcPct val="80000"/>
              </a:lnSpc>
              <a:spcBef>
                <a:spcPts val="750"/>
              </a:spcBef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Secure Data 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Storage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– 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Data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within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the 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microcontroller 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to 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data </a:t>
            </a:r>
            <a:r>
              <a:rPr sz="3000" spc="-6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in</a:t>
            </a:r>
            <a:r>
              <a:rPr sz="30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cloud,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all</a:t>
            </a:r>
            <a:r>
              <a:rPr sz="30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of </a:t>
            </a:r>
            <a:r>
              <a:rPr sz="3000" dirty="0">
                <a:solidFill>
                  <a:srgbClr val="888888"/>
                </a:solidFill>
                <a:latin typeface="Calibri"/>
                <a:cs typeface="Calibri"/>
              </a:rPr>
              <a:t>it</a:t>
            </a:r>
            <a:r>
              <a:rPr sz="3000" spc="-5" dirty="0">
                <a:solidFill>
                  <a:srgbClr val="888888"/>
                </a:solidFill>
                <a:latin typeface="Calibri"/>
                <a:cs typeface="Calibri"/>
              </a:rPr>
              <a:t> should be</a:t>
            </a:r>
            <a:r>
              <a:rPr sz="3000" spc="-10" dirty="0">
                <a:solidFill>
                  <a:srgbClr val="888888"/>
                </a:solidFill>
                <a:latin typeface="Calibri"/>
                <a:cs typeface="Calibri"/>
              </a:rPr>
              <a:t> secured.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9ED8C2C-7ABF-9FF8-DBD2-3D055645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8184" y="0"/>
            <a:ext cx="4706112" cy="8884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8214" y="101345"/>
            <a:ext cx="41941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</a:rPr>
              <a:t>Attacks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on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IoT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systems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35944" y="903668"/>
            <a:ext cx="2769235" cy="1136015"/>
            <a:chOff x="4635944" y="903668"/>
            <a:chExt cx="2769235" cy="1136015"/>
          </a:xfrm>
        </p:grpSpPr>
        <p:sp>
          <p:nvSpPr>
            <p:cNvPr id="5" name="object 5"/>
            <p:cNvSpPr/>
            <p:nvPr/>
          </p:nvSpPr>
          <p:spPr>
            <a:xfrm>
              <a:off x="4648962" y="916685"/>
              <a:ext cx="2743200" cy="1109980"/>
            </a:xfrm>
            <a:custGeom>
              <a:avLst/>
              <a:gdLst/>
              <a:ahLst/>
              <a:cxnLst/>
              <a:rect l="l" t="t" r="r" b="b"/>
              <a:pathLst>
                <a:path w="2743200" h="1109980">
                  <a:moveTo>
                    <a:pt x="2632202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998474"/>
                  </a:lnTo>
                  <a:lnTo>
                    <a:pt x="8717" y="1041695"/>
                  </a:lnTo>
                  <a:lnTo>
                    <a:pt x="32496" y="1076975"/>
                  </a:lnTo>
                  <a:lnTo>
                    <a:pt x="67776" y="1100754"/>
                  </a:lnTo>
                  <a:lnTo>
                    <a:pt x="110998" y="1109472"/>
                  </a:lnTo>
                  <a:lnTo>
                    <a:pt x="2632202" y="1109472"/>
                  </a:lnTo>
                  <a:lnTo>
                    <a:pt x="2675423" y="1100754"/>
                  </a:lnTo>
                  <a:lnTo>
                    <a:pt x="2710703" y="1076975"/>
                  </a:lnTo>
                  <a:lnTo>
                    <a:pt x="2734482" y="1041695"/>
                  </a:lnTo>
                  <a:lnTo>
                    <a:pt x="2743199" y="998474"/>
                  </a:lnTo>
                  <a:lnTo>
                    <a:pt x="2743199" y="110998"/>
                  </a:lnTo>
                  <a:lnTo>
                    <a:pt x="2734482" y="67776"/>
                  </a:lnTo>
                  <a:lnTo>
                    <a:pt x="2710703" y="32496"/>
                  </a:lnTo>
                  <a:lnTo>
                    <a:pt x="2675423" y="8717"/>
                  </a:lnTo>
                  <a:lnTo>
                    <a:pt x="2632202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962" y="916685"/>
              <a:ext cx="2743200" cy="1109980"/>
            </a:xfrm>
            <a:custGeom>
              <a:avLst/>
              <a:gdLst/>
              <a:ahLst/>
              <a:cxnLst/>
              <a:rect l="l" t="t" r="r" b="b"/>
              <a:pathLst>
                <a:path w="2743200" h="1109980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2632202" y="0"/>
                  </a:lnTo>
                  <a:lnTo>
                    <a:pt x="2675423" y="8717"/>
                  </a:lnTo>
                  <a:lnTo>
                    <a:pt x="2710703" y="32496"/>
                  </a:lnTo>
                  <a:lnTo>
                    <a:pt x="2734482" y="67776"/>
                  </a:lnTo>
                  <a:lnTo>
                    <a:pt x="2743199" y="110998"/>
                  </a:lnTo>
                  <a:lnTo>
                    <a:pt x="2743199" y="998474"/>
                  </a:lnTo>
                  <a:lnTo>
                    <a:pt x="2734482" y="1041695"/>
                  </a:lnTo>
                  <a:lnTo>
                    <a:pt x="2710703" y="1076975"/>
                  </a:lnTo>
                  <a:lnTo>
                    <a:pt x="2675423" y="1100754"/>
                  </a:lnTo>
                  <a:lnTo>
                    <a:pt x="2632202" y="1109472"/>
                  </a:lnTo>
                  <a:lnTo>
                    <a:pt x="110998" y="1109472"/>
                  </a:lnTo>
                  <a:lnTo>
                    <a:pt x="67776" y="1100754"/>
                  </a:lnTo>
                  <a:lnTo>
                    <a:pt x="32496" y="1076975"/>
                  </a:lnTo>
                  <a:lnTo>
                    <a:pt x="8717" y="1041695"/>
                  </a:lnTo>
                  <a:lnTo>
                    <a:pt x="0" y="998474"/>
                  </a:lnTo>
                  <a:lnTo>
                    <a:pt x="0" y="110998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08346" y="1275080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r>
              <a:rPr sz="200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3224" y="2013140"/>
            <a:ext cx="4110990" cy="1205865"/>
            <a:chOff x="1923224" y="2013140"/>
            <a:chExt cx="4110990" cy="1205865"/>
          </a:xfrm>
        </p:grpSpPr>
        <p:sp>
          <p:nvSpPr>
            <p:cNvPr id="9" name="object 9"/>
            <p:cNvSpPr/>
            <p:nvPr/>
          </p:nvSpPr>
          <p:spPr>
            <a:xfrm>
              <a:off x="2568701" y="2026157"/>
              <a:ext cx="3452495" cy="337185"/>
            </a:xfrm>
            <a:custGeom>
              <a:avLst/>
              <a:gdLst/>
              <a:ahLst/>
              <a:cxnLst/>
              <a:rect l="l" t="t" r="r" b="b"/>
              <a:pathLst>
                <a:path w="3452495" h="337185">
                  <a:moveTo>
                    <a:pt x="3452114" y="0"/>
                  </a:moveTo>
                  <a:lnTo>
                    <a:pt x="3452114" y="168401"/>
                  </a:lnTo>
                  <a:lnTo>
                    <a:pt x="0" y="168401"/>
                  </a:lnTo>
                  <a:lnTo>
                    <a:pt x="0" y="336803"/>
                  </a:lnTo>
                </a:path>
              </a:pathLst>
            </a:custGeom>
            <a:ln w="25907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36241" y="2362961"/>
              <a:ext cx="1263650" cy="843280"/>
            </a:xfrm>
            <a:custGeom>
              <a:avLst/>
              <a:gdLst/>
              <a:ahLst/>
              <a:cxnLst/>
              <a:rect l="l" t="t" r="r" b="b"/>
              <a:pathLst>
                <a:path w="1263650" h="843280">
                  <a:moveTo>
                    <a:pt x="1179068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758443"/>
                  </a:lnTo>
                  <a:lnTo>
                    <a:pt x="6621" y="791283"/>
                  </a:lnTo>
                  <a:lnTo>
                    <a:pt x="24685" y="818086"/>
                  </a:lnTo>
                  <a:lnTo>
                    <a:pt x="51488" y="836150"/>
                  </a:lnTo>
                  <a:lnTo>
                    <a:pt x="84327" y="842772"/>
                  </a:lnTo>
                  <a:lnTo>
                    <a:pt x="1179068" y="842772"/>
                  </a:lnTo>
                  <a:lnTo>
                    <a:pt x="1211907" y="836150"/>
                  </a:lnTo>
                  <a:lnTo>
                    <a:pt x="1238710" y="818086"/>
                  </a:lnTo>
                  <a:lnTo>
                    <a:pt x="1256774" y="791283"/>
                  </a:lnTo>
                  <a:lnTo>
                    <a:pt x="1263395" y="758443"/>
                  </a:lnTo>
                  <a:lnTo>
                    <a:pt x="1263395" y="84327"/>
                  </a:lnTo>
                  <a:lnTo>
                    <a:pt x="1256774" y="51488"/>
                  </a:lnTo>
                  <a:lnTo>
                    <a:pt x="1238710" y="24685"/>
                  </a:lnTo>
                  <a:lnTo>
                    <a:pt x="1211907" y="6621"/>
                  </a:lnTo>
                  <a:lnTo>
                    <a:pt x="11790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36241" y="2362961"/>
              <a:ext cx="1263650" cy="843280"/>
            </a:xfrm>
            <a:custGeom>
              <a:avLst/>
              <a:gdLst/>
              <a:ahLst/>
              <a:cxnLst/>
              <a:rect l="l" t="t" r="r" b="b"/>
              <a:pathLst>
                <a:path w="1263650" h="843280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179068" y="0"/>
                  </a:lnTo>
                  <a:lnTo>
                    <a:pt x="1211907" y="6621"/>
                  </a:lnTo>
                  <a:lnTo>
                    <a:pt x="1238710" y="24685"/>
                  </a:lnTo>
                  <a:lnTo>
                    <a:pt x="1256774" y="51488"/>
                  </a:lnTo>
                  <a:lnTo>
                    <a:pt x="1263395" y="84327"/>
                  </a:lnTo>
                  <a:lnTo>
                    <a:pt x="1263395" y="758443"/>
                  </a:lnTo>
                  <a:lnTo>
                    <a:pt x="1256774" y="791283"/>
                  </a:lnTo>
                  <a:lnTo>
                    <a:pt x="1238710" y="818086"/>
                  </a:lnTo>
                  <a:lnTo>
                    <a:pt x="1211907" y="836150"/>
                  </a:lnTo>
                  <a:lnTo>
                    <a:pt x="1179068" y="842772"/>
                  </a:lnTo>
                  <a:lnTo>
                    <a:pt x="84327" y="842772"/>
                  </a:lnTo>
                  <a:lnTo>
                    <a:pt x="51488" y="836150"/>
                  </a:lnTo>
                  <a:lnTo>
                    <a:pt x="24685" y="818086"/>
                  </a:lnTo>
                  <a:lnTo>
                    <a:pt x="6621" y="791283"/>
                  </a:lnTo>
                  <a:lnTo>
                    <a:pt x="0" y="758443"/>
                  </a:lnTo>
                  <a:lnTo>
                    <a:pt x="0" y="843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46502" y="2530602"/>
            <a:ext cx="64008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1275" marR="5080" indent="-29209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al 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23224" y="3192716"/>
            <a:ext cx="1289685" cy="1624965"/>
            <a:chOff x="1923224" y="3192716"/>
            <a:chExt cx="1289685" cy="1624965"/>
          </a:xfrm>
        </p:grpSpPr>
        <p:sp>
          <p:nvSpPr>
            <p:cNvPr id="14" name="object 14"/>
            <p:cNvSpPr/>
            <p:nvPr/>
          </p:nvSpPr>
          <p:spPr>
            <a:xfrm>
              <a:off x="2568701" y="3205734"/>
              <a:ext cx="0" cy="337185"/>
            </a:xfrm>
            <a:custGeom>
              <a:avLst/>
              <a:gdLst/>
              <a:ahLst/>
              <a:cxnLst/>
              <a:rect l="l" t="t" r="r" b="b"/>
              <a:pathLst>
                <a:path h="337185">
                  <a:moveTo>
                    <a:pt x="0" y="0"/>
                  </a:moveTo>
                  <a:lnTo>
                    <a:pt x="0" y="336803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6241" y="3542538"/>
              <a:ext cx="1263650" cy="1262380"/>
            </a:xfrm>
            <a:custGeom>
              <a:avLst/>
              <a:gdLst/>
              <a:ahLst/>
              <a:cxnLst/>
              <a:rect l="l" t="t" r="r" b="b"/>
              <a:pathLst>
                <a:path w="1263650" h="1262379">
                  <a:moveTo>
                    <a:pt x="1137158" y="0"/>
                  </a:moveTo>
                  <a:lnTo>
                    <a:pt x="126237" y="0"/>
                  </a:lnTo>
                  <a:lnTo>
                    <a:pt x="77098" y="9919"/>
                  </a:lnTo>
                  <a:lnTo>
                    <a:pt x="36972" y="36972"/>
                  </a:lnTo>
                  <a:lnTo>
                    <a:pt x="9919" y="77098"/>
                  </a:lnTo>
                  <a:lnTo>
                    <a:pt x="0" y="126237"/>
                  </a:lnTo>
                  <a:lnTo>
                    <a:pt x="0" y="1135634"/>
                  </a:lnTo>
                  <a:lnTo>
                    <a:pt x="9919" y="1184773"/>
                  </a:lnTo>
                  <a:lnTo>
                    <a:pt x="36972" y="1224899"/>
                  </a:lnTo>
                  <a:lnTo>
                    <a:pt x="77098" y="1251952"/>
                  </a:lnTo>
                  <a:lnTo>
                    <a:pt x="126237" y="1261872"/>
                  </a:lnTo>
                  <a:lnTo>
                    <a:pt x="1137158" y="1261872"/>
                  </a:lnTo>
                  <a:lnTo>
                    <a:pt x="1186297" y="1251952"/>
                  </a:lnTo>
                  <a:lnTo>
                    <a:pt x="1226423" y="1224899"/>
                  </a:lnTo>
                  <a:lnTo>
                    <a:pt x="1253476" y="1184773"/>
                  </a:lnTo>
                  <a:lnTo>
                    <a:pt x="1263395" y="1135634"/>
                  </a:lnTo>
                  <a:lnTo>
                    <a:pt x="1263395" y="126237"/>
                  </a:lnTo>
                  <a:lnTo>
                    <a:pt x="1253476" y="77098"/>
                  </a:lnTo>
                  <a:lnTo>
                    <a:pt x="1226423" y="36972"/>
                  </a:lnTo>
                  <a:lnTo>
                    <a:pt x="1186297" y="9919"/>
                  </a:lnTo>
                  <a:lnTo>
                    <a:pt x="11371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6241" y="3542538"/>
              <a:ext cx="1263650" cy="1262380"/>
            </a:xfrm>
            <a:custGeom>
              <a:avLst/>
              <a:gdLst/>
              <a:ahLst/>
              <a:cxnLst/>
              <a:rect l="l" t="t" r="r" b="b"/>
              <a:pathLst>
                <a:path w="1263650" h="1262379">
                  <a:moveTo>
                    <a:pt x="0" y="126237"/>
                  </a:moveTo>
                  <a:lnTo>
                    <a:pt x="9919" y="77098"/>
                  </a:lnTo>
                  <a:lnTo>
                    <a:pt x="36972" y="36972"/>
                  </a:lnTo>
                  <a:lnTo>
                    <a:pt x="77098" y="9919"/>
                  </a:lnTo>
                  <a:lnTo>
                    <a:pt x="126237" y="0"/>
                  </a:lnTo>
                  <a:lnTo>
                    <a:pt x="1137158" y="0"/>
                  </a:lnTo>
                  <a:lnTo>
                    <a:pt x="1186297" y="9919"/>
                  </a:lnTo>
                  <a:lnTo>
                    <a:pt x="1226423" y="36972"/>
                  </a:lnTo>
                  <a:lnTo>
                    <a:pt x="1253476" y="77098"/>
                  </a:lnTo>
                  <a:lnTo>
                    <a:pt x="1263395" y="126237"/>
                  </a:lnTo>
                  <a:lnTo>
                    <a:pt x="1263395" y="1135634"/>
                  </a:lnTo>
                  <a:lnTo>
                    <a:pt x="1253476" y="1184773"/>
                  </a:lnTo>
                  <a:lnTo>
                    <a:pt x="1226423" y="1224899"/>
                  </a:lnTo>
                  <a:lnTo>
                    <a:pt x="1186297" y="1251952"/>
                  </a:lnTo>
                  <a:lnTo>
                    <a:pt x="1137158" y="1261872"/>
                  </a:lnTo>
                  <a:lnTo>
                    <a:pt x="126237" y="1261872"/>
                  </a:lnTo>
                  <a:lnTo>
                    <a:pt x="77098" y="1251952"/>
                  </a:lnTo>
                  <a:lnTo>
                    <a:pt x="36972" y="1224899"/>
                  </a:lnTo>
                  <a:lnTo>
                    <a:pt x="9919" y="1184773"/>
                  </a:lnTo>
                  <a:lnTo>
                    <a:pt x="0" y="1135634"/>
                  </a:lnTo>
                  <a:lnTo>
                    <a:pt x="0" y="12623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017902" y="3565017"/>
            <a:ext cx="942975" cy="117348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32194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Micro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p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bi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ct val="91700"/>
              </a:lnSpc>
              <a:spcBef>
                <a:spcPts val="620"/>
              </a:spcBef>
            </a:pP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Reverse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Eng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ng 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98684" y="2013140"/>
            <a:ext cx="2335530" cy="1205865"/>
            <a:chOff x="3698684" y="2013140"/>
            <a:chExt cx="2335530" cy="1205865"/>
          </a:xfrm>
        </p:grpSpPr>
        <p:sp>
          <p:nvSpPr>
            <p:cNvPr id="19" name="object 19"/>
            <p:cNvSpPr/>
            <p:nvPr/>
          </p:nvSpPr>
          <p:spPr>
            <a:xfrm>
              <a:off x="4342637" y="2026157"/>
              <a:ext cx="1678305" cy="337185"/>
            </a:xfrm>
            <a:custGeom>
              <a:avLst/>
              <a:gdLst/>
              <a:ahLst/>
              <a:cxnLst/>
              <a:rect l="l" t="t" r="r" b="b"/>
              <a:pathLst>
                <a:path w="1678304" h="337185">
                  <a:moveTo>
                    <a:pt x="1678051" y="0"/>
                  </a:moveTo>
                  <a:lnTo>
                    <a:pt x="1678051" y="168401"/>
                  </a:lnTo>
                  <a:lnTo>
                    <a:pt x="0" y="168401"/>
                  </a:lnTo>
                  <a:lnTo>
                    <a:pt x="0" y="336803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11701" y="2362961"/>
              <a:ext cx="1262380" cy="843280"/>
            </a:xfrm>
            <a:custGeom>
              <a:avLst/>
              <a:gdLst/>
              <a:ahLst/>
              <a:cxnLst/>
              <a:rect l="l" t="t" r="r" b="b"/>
              <a:pathLst>
                <a:path w="1262379" h="843280">
                  <a:moveTo>
                    <a:pt x="1177544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758443"/>
                  </a:lnTo>
                  <a:lnTo>
                    <a:pt x="6621" y="791283"/>
                  </a:lnTo>
                  <a:lnTo>
                    <a:pt x="24685" y="818086"/>
                  </a:lnTo>
                  <a:lnTo>
                    <a:pt x="51488" y="836150"/>
                  </a:lnTo>
                  <a:lnTo>
                    <a:pt x="84327" y="842772"/>
                  </a:lnTo>
                  <a:lnTo>
                    <a:pt x="1177544" y="842772"/>
                  </a:lnTo>
                  <a:lnTo>
                    <a:pt x="1210383" y="836150"/>
                  </a:lnTo>
                  <a:lnTo>
                    <a:pt x="1237186" y="818086"/>
                  </a:lnTo>
                  <a:lnTo>
                    <a:pt x="1255250" y="791283"/>
                  </a:lnTo>
                  <a:lnTo>
                    <a:pt x="1261872" y="758443"/>
                  </a:lnTo>
                  <a:lnTo>
                    <a:pt x="1261872" y="84327"/>
                  </a:lnTo>
                  <a:lnTo>
                    <a:pt x="1255250" y="51488"/>
                  </a:lnTo>
                  <a:lnTo>
                    <a:pt x="1237186" y="24685"/>
                  </a:lnTo>
                  <a:lnTo>
                    <a:pt x="1210383" y="6621"/>
                  </a:lnTo>
                  <a:lnTo>
                    <a:pt x="117754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11701" y="2362961"/>
              <a:ext cx="1262380" cy="843280"/>
            </a:xfrm>
            <a:custGeom>
              <a:avLst/>
              <a:gdLst/>
              <a:ahLst/>
              <a:cxnLst/>
              <a:rect l="l" t="t" r="r" b="b"/>
              <a:pathLst>
                <a:path w="1262379" h="843280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177544" y="0"/>
                  </a:lnTo>
                  <a:lnTo>
                    <a:pt x="1210383" y="6621"/>
                  </a:lnTo>
                  <a:lnTo>
                    <a:pt x="1237186" y="24685"/>
                  </a:lnTo>
                  <a:lnTo>
                    <a:pt x="1255250" y="51488"/>
                  </a:lnTo>
                  <a:lnTo>
                    <a:pt x="1261872" y="84327"/>
                  </a:lnTo>
                  <a:lnTo>
                    <a:pt x="1261872" y="758443"/>
                  </a:lnTo>
                  <a:lnTo>
                    <a:pt x="1255250" y="791283"/>
                  </a:lnTo>
                  <a:lnTo>
                    <a:pt x="1237186" y="818086"/>
                  </a:lnTo>
                  <a:lnTo>
                    <a:pt x="1210383" y="836150"/>
                  </a:lnTo>
                  <a:lnTo>
                    <a:pt x="1177544" y="842772"/>
                  </a:lnTo>
                  <a:lnTo>
                    <a:pt x="84327" y="842772"/>
                  </a:lnTo>
                  <a:lnTo>
                    <a:pt x="51488" y="836150"/>
                  </a:lnTo>
                  <a:lnTo>
                    <a:pt x="24685" y="818086"/>
                  </a:lnTo>
                  <a:lnTo>
                    <a:pt x="6621" y="791283"/>
                  </a:lnTo>
                  <a:lnTo>
                    <a:pt x="0" y="758443"/>
                  </a:lnTo>
                  <a:lnTo>
                    <a:pt x="0" y="843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27145" y="2530602"/>
            <a:ext cx="102743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34950" marR="5080" indent="-22288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15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Channel </a:t>
            </a:r>
            <a:r>
              <a:rPr sz="1500" spc="-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566096" y="3192716"/>
            <a:ext cx="1553210" cy="1917700"/>
            <a:chOff x="3566096" y="3192716"/>
            <a:chExt cx="1553210" cy="1917700"/>
          </a:xfrm>
        </p:grpSpPr>
        <p:sp>
          <p:nvSpPr>
            <p:cNvPr id="24" name="object 24"/>
            <p:cNvSpPr/>
            <p:nvPr/>
          </p:nvSpPr>
          <p:spPr>
            <a:xfrm>
              <a:off x="4342638" y="3205734"/>
              <a:ext cx="0" cy="337185"/>
            </a:xfrm>
            <a:custGeom>
              <a:avLst/>
              <a:gdLst/>
              <a:ahLst/>
              <a:cxnLst/>
              <a:rect l="l" t="t" r="r" b="b"/>
              <a:pathLst>
                <a:path h="337185">
                  <a:moveTo>
                    <a:pt x="0" y="0"/>
                  </a:moveTo>
                  <a:lnTo>
                    <a:pt x="0" y="336803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79114" y="3542538"/>
              <a:ext cx="1527175" cy="1554480"/>
            </a:xfrm>
            <a:custGeom>
              <a:avLst/>
              <a:gdLst/>
              <a:ahLst/>
              <a:cxnLst/>
              <a:rect l="l" t="t" r="r" b="b"/>
              <a:pathLst>
                <a:path w="1527175" h="1554479">
                  <a:moveTo>
                    <a:pt x="1374394" y="0"/>
                  </a:moveTo>
                  <a:lnTo>
                    <a:pt x="152653" y="0"/>
                  </a:lnTo>
                  <a:lnTo>
                    <a:pt x="104396" y="7780"/>
                  </a:lnTo>
                  <a:lnTo>
                    <a:pt x="62490" y="29447"/>
                  </a:lnTo>
                  <a:lnTo>
                    <a:pt x="29447" y="62490"/>
                  </a:lnTo>
                  <a:lnTo>
                    <a:pt x="7780" y="104396"/>
                  </a:lnTo>
                  <a:lnTo>
                    <a:pt x="0" y="152654"/>
                  </a:lnTo>
                  <a:lnTo>
                    <a:pt x="0" y="1401826"/>
                  </a:lnTo>
                  <a:lnTo>
                    <a:pt x="7780" y="1450083"/>
                  </a:lnTo>
                  <a:lnTo>
                    <a:pt x="29447" y="1491989"/>
                  </a:lnTo>
                  <a:lnTo>
                    <a:pt x="62490" y="1525032"/>
                  </a:lnTo>
                  <a:lnTo>
                    <a:pt x="104396" y="1546699"/>
                  </a:lnTo>
                  <a:lnTo>
                    <a:pt x="152653" y="1554480"/>
                  </a:lnTo>
                  <a:lnTo>
                    <a:pt x="1374394" y="1554480"/>
                  </a:lnTo>
                  <a:lnTo>
                    <a:pt x="1422651" y="1546699"/>
                  </a:lnTo>
                  <a:lnTo>
                    <a:pt x="1464557" y="1525032"/>
                  </a:lnTo>
                  <a:lnTo>
                    <a:pt x="1497600" y="1491989"/>
                  </a:lnTo>
                  <a:lnTo>
                    <a:pt x="1519267" y="1450083"/>
                  </a:lnTo>
                  <a:lnTo>
                    <a:pt x="1527048" y="1401826"/>
                  </a:lnTo>
                  <a:lnTo>
                    <a:pt x="1527048" y="152654"/>
                  </a:lnTo>
                  <a:lnTo>
                    <a:pt x="1519267" y="104396"/>
                  </a:lnTo>
                  <a:lnTo>
                    <a:pt x="1497600" y="62490"/>
                  </a:lnTo>
                  <a:lnTo>
                    <a:pt x="1464557" y="29447"/>
                  </a:lnTo>
                  <a:lnTo>
                    <a:pt x="1422651" y="7780"/>
                  </a:lnTo>
                  <a:lnTo>
                    <a:pt x="1374394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79114" y="3542538"/>
              <a:ext cx="1527175" cy="1554480"/>
            </a:xfrm>
            <a:custGeom>
              <a:avLst/>
              <a:gdLst/>
              <a:ahLst/>
              <a:cxnLst/>
              <a:rect l="l" t="t" r="r" b="b"/>
              <a:pathLst>
                <a:path w="1527175" h="1554479">
                  <a:moveTo>
                    <a:pt x="0" y="152654"/>
                  </a:moveTo>
                  <a:lnTo>
                    <a:pt x="7780" y="104396"/>
                  </a:lnTo>
                  <a:lnTo>
                    <a:pt x="29447" y="62490"/>
                  </a:lnTo>
                  <a:lnTo>
                    <a:pt x="62490" y="29447"/>
                  </a:lnTo>
                  <a:lnTo>
                    <a:pt x="104396" y="7780"/>
                  </a:lnTo>
                  <a:lnTo>
                    <a:pt x="152653" y="0"/>
                  </a:lnTo>
                  <a:lnTo>
                    <a:pt x="1374394" y="0"/>
                  </a:lnTo>
                  <a:lnTo>
                    <a:pt x="1422651" y="7780"/>
                  </a:lnTo>
                  <a:lnTo>
                    <a:pt x="1464557" y="29447"/>
                  </a:lnTo>
                  <a:lnTo>
                    <a:pt x="1497600" y="62490"/>
                  </a:lnTo>
                  <a:lnTo>
                    <a:pt x="1519267" y="104396"/>
                  </a:lnTo>
                  <a:lnTo>
                    <a:pt x="1527048" y="152654"/>
                  </a:lnTo>
                  <a:lnTo>
                    <a:pt x="1527048" y="1401826"/>
                  </a:lnTo>
                  <a:lnTo>
                    <a:pt x="1519267" y="1450083"/>
                  </a:lnTo>
                  <a:lnTo>
                    <a:pt x="1497600" y="1491989"/>
                  </a:lnTo>
                  <a:lnTo>
                    <a:pt x="1464557" y="1525032"/>
                  </a:lnTo>
                  <a:lnTo>
                    <a:pt x="1422651" y="1546699"/>
                  </a:lnTo>
                  <a:lnTo>
                    <a:pt x="1374394" y="1554480"/>
                  </a:lnTo>
                  <a:lnTo>
                    <a:pt x="152653" y="1554480"/>
                  </a:lnTo>
                  <a:lnTo>
                    <a:pt x="104396" y="1546699"/>
                  </a:lnTo>
                  <a:lnTo>
                    <a:pt x="62490" y="1525032"/>
                  </a:lnTo>
                  <a:lnTo>
                    <a:pt x="29447" y="1491989"/>
                  </a:lnTo>
                  <a:lnTo>
                    <a:pt x="7780" y="1450083"/>
                  </a:lnTo>
                  <a:lnTo>
                    <a:pt x="0" y="1401826"/>
                  </a:lnTo>
                  <a:lnTo>
                    <a:pt x="0" y="15265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67759" y="3712591"/>
            <a:ext cx="1281430" cy="1108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10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Power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Fault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Elect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om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agn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tic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ts val="1655"/>
              </a:lnSpc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585396" y="2013140"/>
            <a:ext cx="1288415" cy="1205865"/>
            <a:chOff x="5585396" y="2013140"/>
            <a:chExt cx="1288415" cy="1205865"/>
          </a:xfrm>
        </p:grpSpPr>
        <p:sp>
          <p:nvSpPr>
            <p:cNvPr id="29" name="object 29"/>
            <p:cNvSpPr/>
            <p:nvPr/>
          </p:nvSpPr>
          <p:spPr>
            <a:xfrm>
              <a:off x="6020562" y="2026157"/>
              <a:ext cx="208915" cy="337185"/>
            </a:xfrm>
            <a:custGeom>
              <a:avLst/>
              <a:gdLst/>
              <a:ahLst/>
              <a:cxnLst/>
              <a:rect l="l" t="t" r="r" b="b"/>
              <a:pathLst>
                <a:path w="208914" h="337185">
                  <a:moveTo>
                    <a:pt x="0" y="0"/>
                  </a:moveTo>
                  <a:lnTo>
                    <a:pt x="0" y="168401"/>
                  </a:lnTo>
                  <a:lnTo>
                    <a:pt x="208661" y="168401"/>
                  </a:lnTo>
                  <a:lnTo>
                    <a:pt x="208661" y="336803"/>
                  </a:lnTo>
                </a:path>
              </a:pathLst>
            </a:custGeom>
            <a:ln w="25908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98414" y="2362961"/>
              <a:ext cx="1262380" cy="843280"/>
            </a:xfrm>
            <a:custGeom>
              <a:avLst/>
              <a:gdLst/>
              <a:ahLst/>
              <a:cxnLst/>
              <a:rect l="l" t="t" r="r" b="b"/>
              <a:pathLst>
                <a:path w="1262379" h="843280">
                  <a:moveTo>
                    <a:pt x="1177543" y="0"/>
                  </a:moveTo>
                  <a:lnTo>
                    <a:pt x="84327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758443"/>
                  </a:lnTo>
                  <a:lnTo>
                    <a:pt x="6621" y="791283"/>
                  </a:lnTo>
                  <a:lnTo>
                    <a:pt x="24685" y="818086"/>
                  </a:lnTo>
                  <a:lnTo>
                    <a:pt x="51488" y="836150"/>
                  </a:lnTo>
                  <a:lnTo>
                    <a:pt x="84327" y="842772"/>
                  </a:lnTo>
                  <a:lnTo>
                    <a:pt x="1177543" y="842772"/>
                  </a:lnTo>
                  <a:lnTo>
                    <a:pt x="1210383" y="836150"/>
                  </a:lnTo>
                  <a:lnTo>
                    <a:pt x="1237186" y="818086"/>
                  </a:lnTo>
                  <a:lnTo>
                    <a:pt x="1255250" y="791283"/>
                  </a:lnTo>
                  <a:lnTo>
                    <a:pt x="1261871" y="758443"/>
                  </a:lnTo>
                  <a:lnTo>
                    <a:pt x="1261871" y="84327"/>
                  </a:lnTo>
                  <a:lnTo>
                    <a:pt x="1255250" y="51488"/>
                  </a:lnTo>
                  <a:lnTo>
                    <a:pt x="1237186" y="24685"/>
                  </a:lnTo>
                  <a:lnTo>
                    <a:pt x="1210383" y="6621"/>
                  </a:lnTo>
                  <a:lnTo>
                    <a:pt x="117754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98414" y="2362961"/>
              <a:ext cx="1262380" cy="843280"/>
            </a:xfrm>
            <a:custGeom>
              <a:avLst/>
              <a:gdLst/>
              <a:ahLst/>
              <a:cxnLst/>
              <a:rect l="l" t="t" r="r" b="b"/>
              <a:pathLst>
                <a:path w="1262379" h="843280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7" y="0"/>
                  </a:lnTo>
                  <a:lnTo>
                    <a:pt x="1177543" y="0"/>
                  </a:lnTo>
                  <a:lnTo>
                    <a:pt x="1210383" y="6621"/>
                  </a:lnTo>
                  <a:lnTo>
                    <a:pt x="1237186" y="24685"/>
                  </a:lnTo>
                  <a:lnTo>
                    <a:pt x="1255250" y="51488"/>
                  </a:lnTo>
                  <a:lnTo>
                    <a:pt x="1261871" y="84327"/>
                  </a:lnTo>
                  <a:lnTo>
                    <a:pt x="1261871" y="758443"/>
                  </a:lnTo>
                  <a:lnTo>
                    <a:pt x="1255250" y="791283"/>
                  </a:lnTo>
                  <a:lnTo>
                    <a:pt x="1237186" y="818086"/>
                  </a:lnTo>
                  <a:lnTo>
                    <a:pt x="1210383" y="836150"/>
                  </a:lnTo>
                  <a:lnTo>
                    <a:pt x="1177543" y="842772"/>
                  </a:lnTo>
                  <a:lnTo>
                    <a:pt x="84327" y="842772"/>
                  </a:lnTo>
                  <a:lnTo>
                    <a:pt x="51488" y="836150"/>
                  </a:lnTo>
                  <a:lnTo>
                    <a:pt x="24685" y="818086"/>
                  </a:lnTo>
                  <a:lnTo>
                    <a:pt x="6621" y="791283"/>
                  </a:lnTo>
                  <a:lnTo>
                    <a:pt x="0" y="758443"/>
                  </a:lnTo>
                  <a:lnTo>
                    <a:pt x="0" y="8432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69685" y="2530602"/>
            <a:ext cx="71945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79375" marR="5080" indent="-6731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472620" y="3192716"/>
            <a:ext cx="1513840" cy="2347595"/>
            <a:chOff x="5472620" y="3192716"/>
            <a:chExt cx="1513840" cy="2347595"/>
          </a:xfrm>
        </p:grpSpPr>
        <p:sp>
          <p:nvSpPr>
            <p:cNvPr id="34" name="object 34"/>
            <p:cNvSpPr/>
            <p:nvPr/>
          </p:nvSpPr>
          <p:spPr>
            <a:xfrm>
              <a:off x="6229350" y="3205734"/>
              <a:ext cx="0" cy="337185"/>
            </a:xfrm>
            <a:custGeom>
              <a:avLst/>
              <a:gdLst/>
              <a:ahLst/>
              <a:cxnLst/>
              <a:rect l="l" t="t" r="r" b="b"/>
              <a:pathLst>
                <a:path h="337185">
                  <a:moveTo>
                    <a:pt x="0" y="0"/>
                  </a:moveTo>
                  <a:lnTo>
                    <a:pt x="0" y="336803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85638" y="3542538"/>
              <a:ext cx="1487805" cy="1984375"/>
            </a:xfrm>
            <a:custGeom>
              <a:avLst/>
              <a:gdLst/>
              <a:ahLst/>
              <a:cxnLst/>
              <a:rect l="l" t="t" r="r" b="b"/>
              <a:pathLst>
                <a:path w="1487804" h="1984375">
                  <a:moveTo>
                    <a:pt x="1338707" y="0"/>
                  </a:moveTo>
                  <a:lnTo>
                    <a:pt x="148716" y="0"/>
                  </a:lnTo>
                  <a:lnTo>
                    <a:pt x="101697" y="7578"/>
                  </a:lnTo>
                  <a:lnTo>
                    <a:pt x="60871" y="28683"/>
                  </a:lnTo>
                  <a:lnTo>
                    <a:pt x="28683" y="60871"/>
                  </a:lnTo>
                  <a:lnTo>
                    <a:pt x="7578" y="101697"/>
                  </a:lnTo>
                  <a:lnTo>
                    <a:pt x="0" y="148717"/>
                  </a:lnTo>
                  <a:lnTo>
                    <a:pt x="0" y="1835531"/>
                  </a:lnTo>
                  <a:lnTo>
                    <a:pt x="7578" y="1882550"/>
                  </a:lnTo>
                  <a:lnTo>
                    <a:pt x="28683" y="1923376"/>
                  </a:lnTo>
                  <a:lnTo>
                    <a:pt x="60871" y="1955564"/>
                  </a:lnTo>
                  <a:lnTo>
                    <a:pt x="101697" y="1976669"/>
                  </a:lnTo>
                  <a:lnTo>
                    <a:pt x="148716" y="1984248"/>
                  </a:lnTo>
                  <a:lnTo>
                    <a:pt x="1338707" y="1984248"/>
                  </a:lnTo>
                  <a:lnTo>
                    <a:pt x="1385726" y="1976669"/>
                  </a:lnTo>
                  <a:lnTo>
                    <a:pt x="1426552" y="1955564"/>
                  </a:lnTo>
                  <a:lnTo>
                    <a:pt x="1458740" y="1923376"/>
                  </a:lnTo>
                  <a:lnTo>
                    <a:pt x="1479845" y="1882550"/>
                  </a:lnTo>
                  <a:lnTo>
                    <a:pt x="1487423" y="1835531"/>
                  </a:lnTo>
                  <a:lnTo>
                    <a:pt x="1487423" y="148717"/>
                  </a:lnTo>
                  <a:lnTo>
                    <a:pt x="1479845" y="101697"/>
                  </a:lnTo>
                  <a:lnTo>
                    <a:pt x="1458740" y="60871"/>
                  </a:lnTo>
                  <a:lnTo>
                    <a:pt x="1426552" y="28683"/>
                  </a:lnTo>
                  <a:lnTo>
                    <a:pt x="1385726" y="7578"/>
                  </a:lnTo>
                  <a:lnTo>
                    <a:pt x="13387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85638" y="3542538"/>
              <a:ext cx="1487805" cy="1984375"/>
            </a:xfrm>
            <a:custGeom>
              <a:avLst/>
              <a:gdLst/>
              <a:ahLst/>
              <a:cxnLst/>
              <a:rect l="l" t="t" r="r" b="b"/>
              <a:pathLst>
                <a:path w="1487804" h="1984375">
                  <a:moveTo>
                    <a:pt x="0" y="148717"/>
                  </a:moveTo>
                  <a:lnTo>
                    <a:pt x="7578" y="101697"/>
                  </a:lnTo>
                  <a:lnTo>
                    <a:pt x="28683" y="60871"/>
                  </a:lnTo>
                  <a:lnTo>
                    <a:pt x="60871" y="28683"/>
                  </a:lnTo>
                  <a:lnTo>
                    <a:pt x="101697" y="7578"/>
                  </a:lnTo>
                  <a:lnTo>
                    <a:pt x="148716" y="0"/>
                  </a:lnTo>
                  <a:lnTo>
                    <a:pt x="1338707" y="0"/>
                  </a:lnTo>
                  <a:lnTo>
                    <a:pt x="1385726" y="7578"/>
                  </a:lnTo>
                  <a:lnTo>
                    <a:pt x="1426552" y="28683"/>
                  </a:lnTo>
                  <a:lnTo>
                    <a:pt x="1458740" y="60871"/>
                  </a:lnTo>
                  <a:lnTo>
                    <a:pt x="1479845" y="101697"/>
                  </a:lnTo>
                  <a:lnTo>
                    <a:pt x="1487423" y="148717"/>
                  </a:lnTo>
                  <a:lnTo>
                    <a:pt x="1487423" y="1835531"/>
                  </a:lnTo>
                  <a:lnTo>
                    <a:pt x="1479845" y="1882550"/>
                  </a:lnTo>
                  <a:lnTo>
                    <a:pt x="1458740" y="1923376"/>
                  </a:lnTo>
                  <a:lnTo>
                    <a:pt x="1426552" y="1955564"/>
                  </a:lnTo>
                  <a:lnTo>
                    <a:pt x="1385726" y="1976669"/>
                  </a:lnTo>
                  <a:lnTo>
                    <a:pt x="1338707" y="1984248"/>
                  </a:lnTo>
                  <a:lnTo>
                    <a:pt x="148716" y="1984248"/>
                  </a:lnTo>
                  <a:lnTo>
                    <a:pt x="101697" y="1976669"/>
                  </a:lnTo>
                  <a:lnTo>
                    <a:pt x="60871" y="1955564"/>
                  </a:lnTo>
                  <a:lnTo>
                    <a:pt x="28683" y="1923376"/>
                  </a:lnTo>
                  <a:lnTo>
                    <a:pt x="7578" y="1882550"/>
                  </a:lnTo>
                  <a:lnTo>
                    <a:pt x="0" y="1835531"/>
                  </a:lnTo>
                  <a:lnTo>
                    <a:pt x="0" y="14871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73014" y="3782314"/>
            <a:ext cx="1303020" cy="13976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Virus</a:t>
            </a:r>
            <a:endParaRPr sz="1500">
              <a:latin typeface="Calibri"/>
              <a:cs typeface="Calibri"/>
            </a:endParaRPr>
          </a:p>
          <a:p>
            <a:pPr marL="12700" marR="305435">
              <a:lnSpc>
                <a:spcPct val="126800"/>
              </a:lnSpc>
              <a:spcBef>
                <a:spcPts val="10"/>
              </a:spcBef>
            </a:pPr>
            <a:r>
              <a:rPr sz="1500" spc="-9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oj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se 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Worms</a:t>
            </a:r>
            <a:endParaRPr sz="1500">
              <a:latin typeface="Calibri"/>
              <a:cs typeface="Calibri"/>
            </a:endParaRPr>
          </a:p>
          <a:p>
            <a:pPr marL="12700" marR="5080">
              <a:lnSpc>
                <a:spcPts val="1639"/>
              </a:lnSpc>
              <a:spcBef>
                <a:spcPts val="68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Denial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500" spc="-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07544" y="2013140"/>
            <a:ext cx="4110354" cy="1205865"/>
            <a:chOff x="6007544" y="2013140"/>
            <a:chExt cx="4110354" cy="1205865"/>
          </a:xfrm>
        </p:grpSpPr>
        <p:sp>
          <p:nvSpPr>
            <p:cNvPr id="39" name="object 39"/>
            <p:cNvSpPr/>
            <p:nvPr/>
          </p:nvSpPr>
          <p:spPr>
            <a:xfrm>
              <a:off x="6020562" y="2026157"/>
              <a:ext cx="2651760" cy="337185"/>
            </a:xfrm>
            <a:custGeom>
              <a:avLst/>
              <a:gdLst/>
              <a:ahLst/>
              <a:cxnLst/>
              <a:rect l="l" t="t" r="r" b="b"/>
              <a:pathLst>
                <a:path w="2651759" h="337185">
                  <a:moveTo>
                    <a:pt x="0" y="0"/>
                  </a:moveTo>
                  <a:lnTo>
                    <a:pt x="0" y="168401"/>
                  </a:lnTo>
                  <a:lnTo>
                    <a:pt x="2651379" y="168401"/>
                  </a:lnTo>
                  <a:lnTo>
                    <a:pt x="2651379" y="336803"/>
                  </a:lnTo>
                </a:path>
              </a:pathLst>
            </a:custGeom>
            <a:ln w="25907">
              <a:solidFill>
                <a:srgbClr val="3C669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39762" y="2362961"/>
              <a:ext cx="2865120" cy="843280"/>
            </a:xfrm>
            <a:custGeom>
              <a:avLst/>
              <a:gdLst/>
              <a:ahLst/>
              <a:cxnLst/>
              <a:rect l="l" t="t" r="r" b="b"/>
              <a:pathLst>
                <a:path w="2865120" h="843280">
                  <a:moveTo>
                    <a:pt x="2780792" y="0"/>
                  </a:moveTo>
                  <a:lnTo>
                    <a:pt x="84328" y="0"/>
                  </a:lnTo>
                  <a:lnTo>
                    <a:pt x="51488" y="6621"/>
                  </a:lnTo>
                  <a:lnTo>
                    <a:pt x="24685" y="24685"/>
                  </a:lnTo>
                  <a:lnTo>
                    <a:pt x="6621" y="51488"/>
                  </a:lnTo>
                  <a:lnTo>
                    <a:pt x="0" y="84327"/>
                  </a:lnTo>
                  <a:lnTo>
                    <a:pt x="0" y="758443"/>
                  </a:lnTo>
                  <a:lnTo>
                    <a:pt x="6621" y="791283"/>
                  </a:lnTo>
                  <a:lnTo>
                    <a:pt x="24685" y="818086"/>
                  </a:lnTo>
                  <a:lnTo>
                    <a:pt x="51488" y="836150"/>
                  </a:lnTo>
                  <a:lnTo>
                    <a:pt x="84328" y="842772"/>
                  </a:lnTo>
                  <a:lnTo>
                    <a:pt x="2780792" y="842772"/>
                  </a:lnTo>
                  <a:lnTo>
                    <a:pt x="2813631" y="836150"/>
                  </a:lnTo>
                  <a:lnTo>
                    <a:pt x="2840434" y="818086"/>
                  </a:lnTo>
                  <a:lnTo>
                    <a:pt x="2858498" y="791283"/>
                  </a:lnTo>
                  <a:lnTo>
                    <a:pt x="2865120" y="758443"/>
                  </a:lnTo>
                  <a:lnTo>
                    <a:pt x="2865120" y="84327"/>
                  </a:lnTo>
                  <a:lnTo>
                    <a:pt x="2858498" y="51488"/>
                  </a:lnTo>
                  <a:lnTo>
                    <a:pt x="2840434" y="24685"/>
                  </a:lnTo>
                  <a:lnTo>
                    <a:pt x="2813631" y="6621"/>
                  </a:lnTo>
                  <a:lnTo>
                    <a:pt x="278079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39762" y="2362961"/>
              <a:ext cx="2865120" cy="843280"/>
            </a:xfrm>
            <a:custGeom>
              <a:avLst/>
              <a:gdLst/>
              <a:ahLst/>
              <a:cxnLst/>
              <a:rect l="l" t="t" r="r" b="b"/>
              <a:pathLst>
                <a:path w="2865120" h="843280">
                  <a:moveTo>
                    <a:pt x="0" y="84327"/>
                  </a:moveTo>
                  <a:lnTo>
                    <a:pt x="6621" y="51488"/>
                  </a:lnTo>
                  <a:lnTo>
                    <a:pt x="24685" y="24685"/>
                  </a:lnTo>
                  <a:lnTo>
                    <a:pt x="51488" y="6621"/>
                  </a:lnTo>
                  <a:lnTo>
                    <a:pt x="84328" y="0"/>
                  </a:lnTo>
                  <a:lnTo>
                    <a:pt x="2780792" y="0"/>
                  </a:lnTo>
                  <a:lnTo>
                    <a:pt x="2813631" y="6621"/>
                  </a:lnTo>
                  <a:lnTo>
                    <a:pt x="2840434" y="24685"/>
                  </a:lnTo>
                  <a:lnTo>
                    <a:pt x="2858498" y="51488"/>
                  </a:lnTo>
                  <a:lnTo>
                    <a:pt x="2865120" y="84327"/>
                  </a:lnTo>
                  <a:lnTo>
                    <a:pt x="2865120" y="758443"/>
                  </a:lnTo>
                  <a:lnTo>
                    <a:pt x="2858498" y="791283"/>
                  </a:lnTo>
                  <a:lnTo>
                    <a:pt x="2840434" y="818086"/>
                  </a:lnTo>
                  <a:lnTo>
                    <a:pt x="2813631" y="836150"/>
                  </a:lnTo>
                  <a:lnTo>
                    <a:pt x="2780792" y="842772"/>
                  </a:lnTo>
                  <a:lnTo>
                    <a:pt x="84328" y="842772"/>
                  </a:lnTo>
                  <a:lnTo>
                    <a:pt x="51488" y="836150"/>
                  </a:lnTo>
                  <a:lnTo>
                    <a:pt x="24685" y="818086"/>
                  </a:lnTo>
                  <a:lnTo>
                    <a:pt x="6621" y="791283"/>
                  </a:lnTo>
                  <a:lnTo>
                    <a:pt x="0" y="758443"/>
                  </a:lnTo>
                  <a:lnTo>
                    <a:pt x="0" y="84327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023986" y="2635377"/>
            <a:ext cx="12960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5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347204" y="3205733"/>
            <a:ext cx="2650490" cy="3664585"/>
            <a:chOff x="7347204" y="3205733"/>
            <a:chExt cx="2650490" cy="3664585"/>
          </a:xfrm>
        </p:grpSpPr>
        <p:sp>
          <p:nvSpPr>
            <p:cNvPr id="44" name="object 44"/>
            <p:cNvSpPr/>
            <p:nvPr/>
          </p:nvSpPr>
          <p:spPr>
            <a:xfrm>
              <a:off x="8672322" y="3205733"/>
              <a:ext cx="0" cy="337185"/>
            </a:xfrm>
            <a:custGeom>
              <a:avLst/>
              <a:gdLst/>
              <a:ahLst/>
              <a:cxnLst/>
              <a:rect l="l" t="t" r="r" b="b"/>
              <a:pathLst>
                <a:path h="337185">
                  <a:moveTo>
                    <a:pt x="0" y="0"/>
                  </a:moveTo>
                  <a:lnTo>
                    <a:pt x="0" y="336803"/>
                  </a:lnTo>
                </a:path>
              </a:pathLst>
            </a:custGeom>
            <a:ln w="25908">
              <a:solidFill>
                <a:srgbClr val="4674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60158" y="3542537"/>
              <a:ext cx="2624455" cy="3314700"/>
            </a:xfrm>
            <a:custGeom>
              <a:avLst/>
              <a:gdLst/>
              <a:ahLst/>
              <a:cxnLst/>
              <a:rect l="l" t="t" r="r" b="b"/>
              <a:pathLst>
                <a:path w="2624454" h="3314700">
                  <a:moveTo>
                    <a:pt x="2361946" y="0"/>
                  </a:moveTo>
                  <a:lnTo>
                    <a:pt x="262382" y="0"/>
                  </a:lnTo>
                  <a:lnTo>
                    <a:pt x="215219" y="4227"/>
                  </a:lnTo>
                  <a:lnTo>
                    <a:pt x="170829" y="16415"/>
                  </a:lnTo>
                  <a:lnTo>
                    <a:pt x="129953" y="35823"/>
                  </a:lnTo>
                  <a:lnTo>
                    <a:pt x="93333" y="61709"/>
                  </a:lnTo>
                  <a:lnTo>
                    <a:pt x="61709" y="93333"/>
                  </a:lnTo>
                  <a:lnTo>
                    <a:pt x="35823" y="129953"/>
                  </a:lnTo>
                  <a:lnTo>
                    <a:pt x="16415" y="170829"/>
                  </a:lnTo>
                  <a:lnTo>
                    <a:pt x="4227" y="215219"/>
                  </a:lnTo>
                  <a:lnTo>
                    <a:pt x="0" y="262381"/>
                  </a:lnTo>
                  <a:lnTo>
                    <a:pt x="0" y="3052267"/>
                  </a:lnTo>
                  <a:lnTo>
                    <a:pt x="4227" y="3099439"/>
                  </a:lnTo>
                  <a:lnTo>
                    <a:pt x="16415" y="3143838"/>
                  </a:lnTo>
                  <a:lnTo>
                    <a:pt x="35823" y="3184721"/>
                  </a:lnTo>
                  <a:lnTo>
                    <a:pt x="61709" y="3221348"/>
                  </a:lnTo>
                  <a:lnTo>
                    <a:pt x="93333" y="3252978"/>
                  </a:lnTo>
                  <a:lnTo>
                    <a:pt x="129953" y="3278869"/>
                  </a:lnTo>
                  <a:lnTo>
                    <a:pt x="170829" y="3298280"/>
                  </a:lnTo>
                  <a:lnTo>
                    <a:pt x="215219" y="3310471"/>
                  </a:lnTo>
                  <a:lnTo>
                    <a:pt x="262382" y="3314699"/>
                  </a:lnTo>
                  <a:lnTo>
                    <a:pt x="2361946" y="3314699"/>
                  </a:lnTo>
                  <a:lnTo>
                    <a:pt x="2409108" y="3310471"/>
                  </a:lnTo>
                  <a:lnTo>
                    <a:pt x="2453498" y="3298280"/>
                  </a:lnTo>
                  <a:lnTo>
                    <a:pt x="2494374" y="3278869"/>
                  </a:lnTo>
                  <a:lnTo>
                    <a:pt x="2530994" y="3252978"/>
                  </a:lnTo>
                  <a:lnTo>
                    <a:pt x="2562618" y="3221348"/>
                  </a:lnTo>
                  <a:lnTo>
                    <a:pt x="2588504" y="3184721"/>
                  </a:lnTo>
                  <a:lnTo>
                    <a:pt x="2607912" y="3143838"/>
                  </a:lnTo>
                  <a:lnTo>
                    <a:pt x="2620100" y="3099439"/>
                  </a:lnTo>
                  <a:lnTo>
                    <a:pt x="2624328" y="3052267"/>
                  </a:lnTo>
                  <a:lnTo>
                    <a:pt x="2624328" y="262381"/>
                  </a:lnTo>
                  <a:lnTo>
                    <a:pt x="2620100" y="215219"/>
                  </a:lnTo>
                  <a:lnTo>
                    <a:pt x="2607912" y="170829"/>
                  </a:lnTo>
                  <a:lnTo>
                    <a:pt x="2588504" y="129953"/>
                  </a:lnTo>
                  <a:lnTo>
                    <a:pt x="2562618" y="93333"/>
                  </a:lnTo>
                  <a:lnTo>
                    <a:pt x="2530994" y="61709"/>
                  </a:lnTo>
                  <a:lnTo>
                    <a:pt x="2494374" y="35823"/>
                  </a:lnTo>
                  <a:lnTo>
                    <a:pt x="2453498" y="16415"/>
                  </a:lnTo>
                  <a:lnTo>
                    <a:pt x="2409108" y="4227"/>
                  </a:lnTo>
                  <a:lnTo>
                    <a:pt x="23619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60158" y="3542537"/>
              <a:ext cx="2624455" cy="3314700"/>
            </a:xfrm>
            <a:custGeom>
              <a:avLst/>
              <a:gdLst/>
              <a:ahLst/>
              <a:cxnLst/>
              <a:rect l="l" t="t" r="r" b="b"/>
              <a:pathLst>
                <a:path w="2624454" h="3314700">
                  <a:moveTo>
                    <a:pt x="0" y="262381"/>
                  </a:moveTo>
                  <a:lnTo>
                    <a:pt x="4227" y="215219"/>
                  </a:lnTo>
                  <a:lnTo>
                    <a:pt x="16415" y="170829"/>
                  </a:lnTo>
                  <a:lnTo>
                    <a:pt x="35823" y="129953"/>
                  </a:lnTo>
                  <a:lnTo>
                    <a:pt x="61709" y="93333"/>
                  </a:lnTo>
                  <a:lnTo>
                    <a:pt x="93333" y="61709"/>
                  </a:lnTo>
                  <a:lnTo>
                    <a:pt x="129953" y="35823"/>
                  </a:lnTo>
                  <a:lnTo>
                    <a:pt x="170829" y="16415"/>
                  </a:lnTo>
                  <a:lnTo>
                    <a:pt x="215219" y="4227"/>
                  </a:lnTo>
                  <a:lnTo>
                    <a:pt x="262382" y="0"/>
                  </a:lnTo>
                  <a:lnTo>
                    <a:pt x="2361946" y="0"/>
                  </a:lnTo>
                  <a:lnTo>
                    <a:pt x="2409108" y="4227"/>
                  </a:lnTo>
                  <a:lnTo>
                    <a:pt x="2453498" y="16415"/>
                  </a:lnTo>
                  <a:lnTo>
                    <a:pt x="2494374" y="35823"/>
                  </a:lnTo>
                  <a:lnTo>
                    <a:pt x="2530994" y="61709"/>
                  </a:lnTo>
                  <a:lnTo>
                    <a:pt x="2562618" y="93333"/>
                  </a:lnTo>
                  <a:lnTo>
                    <a:pt x="2588504" y="129953"/>
                  </a:lnTo>
                  <a:lnTo>
                    <a:pt x="2607912" y="170829"/>
                  </a:lnTo>
                  <a:lnTo>
                    <a:pt x="2620100" y="215219"/>
                  </a:lnTo>
                  <a:lnTo>
                    <a:pt x="2624328" y="262381"/>
                  </a:lnTo>
                  <a:lnTo>
                    <a:pt x="2624328" y="3052267"/>
                  </a:lnTo>
                  <a:lnTo>
                    <a:pt x="2620100" y="3099439"/>
                  </a:lnTo>
                  <a:lnTo>
                    <a:pt x="2607912" y="3143838"/>
                  </a:lnTo>
                  <a:lnTo>
                    <a:pt x="2588504" y="3184721"/>
                  </a:lnTo>
                  <a:lnTo>
                    <a:pt x="2562618" y="3221348"/>
                  </a:lnTo>
                  <a:lnTo>
                    <a:pt x="2530994" y="3252978"/>
                  </a:lnTo>
                  <a:lnTo>
                    <a:pt x="2494374" y="3278869"/>
                  </a:lnTo>
                  <a:lnTo>
                    <a:pt x="2453498" y="3298280"/>
                  </a:lnTo>
                  <a:lnTo>
                    <a:pt x="2409108" y="3310471"/>
                  </a:lnTo>
                  <a:lnTo>
                    <a:pt x="2361946" y="3314699"/>
                  </a:lnTo>
                  <a:lnTo>
                    <a:pt x="262382" y="3314699"/>
                  </a:lnTo>
                  <a:lnTo>
                    <a:pt x="215219" y="3310471"/>
                  </a:lnTo>
                  <a:lnTo>
                    <a:pt x="170829" y="3298280"/>
                  </a:lnTo>
                  <a:lnTo>
                    <a:pt x="129953" y="3278869"/>
                  </a:lnTo>
                  <a:lnTo>
                    <a:pt x="93333" y="3252978"/>
                  </a:lnTo>
                  <a:lnTo>
                    <a:pt x="61709" y="3221348"/>
                  </a:lnTo>
                  <a:lnTo>
                    <a:pt x="35823" y="3184721"/>
                  </a:lnTo>
                  <a:lnTo>
                    <a:pt x="16415" y="3143838"/>
                  </a:lnTo>
                  <a:lnTo>
                    <a:pt x="4227" y="3099439"/>
                  </a:lnTo>
                  <a:lnTo>
                    <a:pt x="0" y="3052267"/>
                  </a:lnTo>
                  <a:lnTo>
                    <a:pt x="0" y="262381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481443" y="3866133"/>
            <a:ext cx="2357755" cy="2560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Monitoring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Eves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dropping </a:t>
            </a:r>
            <a:r>
              <a:rPr sz="15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libri"/>
                <a:cs typeface="Calibri"/>
              </a:rPr>
              <a:t>Traffic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Camouflage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Denial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of service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subversion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libri"/>
                <a:cs typeface="Calibri"/>
              </a:rPr>
              <a:t>malfunction</a:t>
            </a:r>
            <a:r>
              <a:rPr sz="1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500">
              <a:latin typeface="Calibri"/>
              <a:cs typeface="Calibri"/>
            </a:endParaRPr>
          </a:p>
          <a:p>
            <a:pPr marL="12700" marR="536575">
              <a:lnSpc>
                <a:spcPts val="1660"/>
              </a:lnSpc>
              <a:spcBef>
                <a:spcPts val="650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False </a:t>
            </a:r>
            <a:r>
              <a:rPr sz="1500" dirty="0">
                <a:solidFill>
                  <a:srgbClr val="FFFFFF"/>
                </a:solidFill>
                <a:latin typeface="Calibri"/>
                <a:cs typeface="Calibri"/>
              </a:rPr>
              <a:t>Node, </a:t>
            </a: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Replication </a:t>
            </a:r>
            <a:r>
              <a:rPr sz="15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500" spc="-10" dirty="0">
                <a:solidFill>
                  <a:srgbClr val="FFFFFF"/>
                </a:solidFill>
                <a:latin typeface="Calibri"/>
                <a:cs typeface="Calibri"/>
              </a:rPr>
              <a:t>Routing</a:t>
            </a:r>
            <a:r>
              <a:rPr sz="1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libri"/>
                <a:cs typeface="Calibri"/>
              </a:rPr>
              <a:t>attacks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xfrm>
            <a:off x="3824098" y="6408406"/>
            <a:ext cx="3035934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BCC7AD94-9AF5-5271-8CC9-979C33AB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8800" y="131318"/>
            <a:ext cx="92500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chemeClr val="tx1"/>
                </a:solidFill>
              </a:rPr>
              <a:t>Physical</a:t>
            </a:r>
            <a:r>
              <a:rPr spc="-5" dirty="0">
                <a:solidFill>
                  <a:schemeClr val="tx1"/>
                </a:solidFill>
              </a:rPr>
              <a:t> Security</a:t>
            </a:r>
            <a:r>
              <a:rPr spc="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- </a:t>
            </a:r>
            <a:r>
              <a:rPr spc="-60" dirty="0">
                <a:solidFill>
                  <a:schemeClr val="tx1"/>
                </a:solidFill>
              </a:rPr>
              <a:t>Tamper</a:t>
            </a:r>
            <a:r>
              <a:rPr spc="-5" dirty="0">
                <a:solidFill>
                  <a:schemeClr val="tx1"/>
                </a:solidFill>
              </a:rPr>
              <a:t> Detection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in</a:t>
            </a:r>
            <a:r>
              <a:rPr spc="1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Devices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5876" y="930402"/>
            <a:ext cx="974407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marR="5080" indent="-323215" algn="just">
              <a:lnSpc>
                <a:spcPct val="100000"/>
              </a:lnSpc>
              <a:spcBef>
                <a:spcPts val="100"/>
              </a:spcBef>
              <a:buSzPct val="44444"/>
              <a:buFont typeface="Wingdings"/>
              <a:buChar char=""/>
              <a:tabLst>
                <a:tab pos="335915" algn="l"/>
              </a:tabLst>
            </a:pPr>
            <a:r>
              <a:rPr sz="1800" spc="-25" dirty="0">
                <a:latin typeface="Calibri"/>
                <a:cs typeface="Calibri"/>
              </a:rPr>
              <a:t>Tamper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ability </a:t>
            </a:r>
            <a:r>
              <a:rPr sz="1800" spc="-10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device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sense </a:t>
            </a:r>
            <a:r>
              <a:rPr sz="1800" spc="-10" dirty="0">
                <a:latin typeface="Calibri"/>
                <a:cs typeface="Calibri"/>
              </a:rPr>
              <a:t>that </a:t>
            </a:r>
            <a:r>
              <a:rPr sz="1800" dirty="0">
                <a:latin typeface="Calibri"/>
                <a:cs typeface="Calibri"/>
              </a:rPr>
              <a:t>an </a:t>
            </a:r>
            <a:r>
              <a:rPr sz="1800" spc="-5" dirty="0">
                <a:latin typeface="Calibri"/>
                <a:cs typeface="Calibri"/>
              </a:rPr>
              <a:t>active </a:t>
            </a:r>
            <a:r>
              <a:rPr sz="1800" spc="-15" dirty="0">
                <a:latin typeface="Calibri"/>
                <a:cs typeface="Calibri"/>
              </a:rPr>
              <a:t>attempt </a:t>
            </a:r>
            <a:r>
              <a:rPr sz="1800" spc="-10" dirty="0">
                <a:latin typeface="Calibri"/>
                <a:cs typeface="Calibri"/>
              </a:rPr>
              <a:t>to compromise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device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integrity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10" dirty="0">
                <a:latin typeface="Calibri"/>
                <a:cs typeface="Calibri"/>
              </a:rPr>
              <a:t>associated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device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progress;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threat </a:t>
            </a:r>
            <a:r>
              <a:rPr sz="1800" spc="-15" dirty="0">
                <a:latin typeface="Calibri"/>
                <a:cs typeface="Calibri"/>
              </a:rPr>
              <a:t>may </a:t>
            </a:r>
            <a:r>
              <a:rPr sz="1800" dirty="0">
                <a:latin typeface="Calibri"/>
                <a:cs typeface="Calibri"/>
              </a:rPr>
              <a:t>enable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device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initiate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appropriate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defensive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actions.</a:t>
            </a:r>
            <a:endParaRPr sz="1800">
              <a:latin typeface="Calibri"/>
              <a:cs typeface="Calibri"/>
            </a:endParaRPr>
          </a:p>
          <a:p>
            <a:pPr marL="335280" indent="-323215" algn="just">
              <a:lnSpc>
                <a:spcPct val="100000"/>
              </a:lnSpc>
              <a:buSzPct val="44444"/>
              <a:buFont typeface="Wingdings"/>
              <a:buChar char=""/>
              <a:tabLst>
                <a:tab pos="335915" algn="l"/>
              </a:tabLst>
            </a:pPr>
            <a:r>
              <a:rPr sz="1800" spc="-10" dirty="0">
                <a:latin typeface="Calibri"/>
                <a:cs typeface="Calibri"/>
              </a:rPr>
              <a:t>Generally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Switch,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Sensor,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Circuit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  <a:p>
            <a:pPr marL="335280" indent="-323215" algn="just">
              <a:lnSpc>
                <a:spcPct val="100000"/>
              </a:lnSpc>
              <a:buSzPct val="44444"/>
              <a:buFont typeface="Wingdings"/>
              <a:buChar char=""/>
              <a:tabLst>
                <a:tab pos="335915" algn="l"/>
              </a:tabLst>
            </a:pPr>
            <a:r>
              <a:rPr sz="1800" spc="-10" dirty="0">
                <a:latin typeface="Calibri"/>
                <a:cs typeface="Calibri"/>
              </a:rPr>
              <a:t>Dedicated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pins</a:t>
            </a:r>
            <a:r>
              <a:rPr sz="1800" spc="2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RTC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power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back-up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registers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get</a:t>
            </a:r>
            <a:r>
              <a:rPr sz="1800" spc="2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cleared</a:t>
            </a:r>
            <a:r>
              <a:rPr sz="1800" spc="2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Tamper</a:t>
            </a:r>
            <a:endParaRPr sz="1800">
              <a:latin typeface="Calibri"/>
              <a:cs typeface="Calibri"/>
            </a:endParaRPr>
          </a:p>
          <a:p>
            <a:pPr marL="3352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event.</a:t>
            </a:r>
            <a:endParaRPr sz="1800">
              <a:latin typeface="Calibri"/>
              <a:cs typeface="Calibri"/>
            </a:endParaRPr>
          </a:p>
          <a:p>
            <a:pPr marL="335280" marR="6350" indent="-323215">
              <a:lnSpc>
                <a:spcPct val="100000"/>
              </a:lnSpc>
              <a:buSzPct val="44444"/>
              <a:buFont typeface="Wingdings"/>
              <a:buChar char=""/>
              <a:tabLst>
                <a:tab pos="335280" algn="l"/>
                <a:tab pos="335915" algn="l"/>
                <a:tab pos="1240790" algn="l"/>
                <a:tab pos="2230120" algn="l"/>
                <a:tab pos="3169285" algn="l"/>
                <a:tab pos="4348480" algn="l"/>
                <a:tab pos="5188585" algn="l"/>
                <a:tab pos="6323965" algn="l"/>
                <a:tab pos="7355840" algn="l"/>
                <a:tab pos="7910830" algn="l"/>
                <a:tab pos="8816340" algn="l"/>
              </a:tabLst>
            </a:pPr>
            <a:r>
              <a:rPr sz="1800" spc="-14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er	</a:t>
            </a:r>
            <a:r>
              <a:rPr sz="1800" spc="-5" dirty="0">
                <a:latin typeface="Calibri"/>
                <a:cs typeface="Calibri"/>
              </a:rPr>
              <a:t>Sou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:	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spc="-35" dirty="0">
                <a:latin typeface="Calibri"/>
                <a:cs typeface="Calibri"/>
              </a:rPr>
              <a:t>h</a:t>
            </a:r>
            <a:r>
              <a:rPr sz="1800" spc="-15" dirty="0">
                <a:latin typeface="Calibri"/>
                <a:cs typeface="Calibri"/>
              </a:rPr>
              <a:t>y</a:t>
            </a:r>
            <a:r>
              <a:rPr sz="1800" spc="-5" dirty="0">
                <a:latin typeface="Calibri"/>
                <a:cs typeface="Calibri"/>
              </a:rPr>
              <a:t>si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al	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5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nc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os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	</a:t>
            </a:r>
            <a:r>
              <a:rPr sz="1800" spc="-5" dirty="0">
                <a:latin typeface="Calibri"/>
                <a:cs typeface="Calibri"/>
              </a:rPr>
              <a:t>Ope</a:t>
            </a:r>
            <a:r>
              <a:rPr sz="1800" spc="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)</a:t>
            </a:r>
            <a:r>
              <a:rPr sz="1800" dirty="0">
                <a:latin typeface="Calibri"/>
                <a:cs typeface="Calibri"/>
              </a:rPr>
              <a:t>,	Magn</a:t>
            </a:r>
            <a:r>
              <a:rPr sz="1800" spc="-1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-5" dirty="0">
                <a:latin typeface="Calibri"/>
                <a:cs typeface="Calibri"/>
              </a:rPr>
              <a:t>Th</a:t>
            </a:r>
            <a:r>
              <a:rPr sz="1800" dirty="0">
                <a:latin typeface="Calibri"/>
                <a:cs typeface="Calibri"/>
              </a:rPr>
              <a:t>erma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t,	I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pact</a:t>
            </a:r>
            <a:r>
              <a:rPr sz="1800" dirty="0">
                <a:latin typeface="Calibri"/>
                <a:cs typeface="Calibri"/>
              </a:rPr>
              <a:t>,	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spc="-5" dirty="0">
                <a:latin typeface="Calibri"/>
                <a:cs typeface="Calibri"/>
              </a:rPr>
              <a:t>ib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on,  </a:t>
            </a:r>
            <a:r>
              <a:rPr sz="1800" spc="-10" dirty="0">
                <a:latin typeface="Calibri"/>
                <a:cs typeface="Calibri"/>
              </a:rPr>
              <a:t>Electromagnetic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(RF),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Surge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8561" y="3760470"/>
            <a:ext cx="4756785" cy="2722245"/>
          </a:xfrm>
          <a:custGeom>
            <a:avLst/>
            <a:gdLst/>
            <a:ahLst/>
            <a:cxnLst/>
            <a:rect l="l" t="t" r="r" b="b"/>
            <a:pathLst>
              <a:path w="4756785" h="2722245">
                <a:moveTo>
                  <a:pt x="0" y="2721864"/>
                </a:moveTo>
                <a:lnTo>
                  <a:pt x="4756404" y="2721864"/>
                </a:lnTo>
                <a:lnTo>
                  <a:pt x="4756404" y="0"/>
                </a:lnTo>
                <a:lnTo>
                  <a:pt x="0" y="0"/>
                </a:lnTo>
                <a:lnTo>
                  <a:pt x="0" y="272186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26794" y="4541011"/>
            <a:ext cx="1544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Appli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6794" y="5272532"/>
            <a:ext cx="1128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OS/</a:t>
            </a:r>
            <a:r>
              <a:rPr sz="2400" spc="-25" dirty="0">
                <a:latin typeface="Calibri"/>
                <a:cs typeface="Calibri"/>
              </a:rPr>
              <a:t>R</a:t>
            </a:r>
            <a:r>
              <a:rPr sz="2400" spc="-8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5778" y="3934205"/>
            <a:ext cx="3072765" cy="54292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1075"/>
              </a:spcBef>
            </a:pPr>
            <a:r>
              <a:rPr sz="1600" spc="-10" dirty="0">
                <a:latin typeface="Calibri"/>
                <a:cs typeface="Calibri"/>
              </a:rPr>
              <a:t>Physical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Tamper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Loop/Switch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5778" y="4559046"/>
            <a:ext cx="3072765" cy="41783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48994">
              <a:lnSpc>
                <a:spcPct val="100000"/>
              </a:lnSpc>
              <a:spcBef>
                <a:spcPts val="580"/>
              </a:spcBef>
            </a:pPr>
            <a:r>
              <a:rPr sz="1600" spc="-5" dirty="0">
                <a:latin typeface="Calibri"/>
                <a:cs typeface="Calibri"/>
              </a:rPr>
              <a:t>Magnetic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5778" y="5057394"/>
            <a:ext cx="3072765" cy="41783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706120">
              <a:lnSpc>
                <a:spcPct val="100000"/>
              </a:lnSpc>
              <a:spcBef>
                <a:spcPts val="590"/>
              </a:spcBef>
            </a:pPr>
            <a:r>
              <a:rPr sz="1600" spc="-25" dirty="0">
                <a:latin typeface="Calibri"/>
                <a:cs typeface="Calibri"/>
              </a:rPr>
              <a:t>Temperature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Sensor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5778" y="5557265"/>
            <a:ext cx="3072765" cy="41783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1200" b="1" dirty="0">
                <a:latin typeface="Calibri"/>
                <a:cs typeface="Calibri"/>
              </a:rPr>
              <a:t>…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6809" y="3996690"/>
            <a:ext cx="568960" cy="1948180"/>
          </a:xfrm>
          <a:custGeom>
            <a:avLst/>
            <a:gdLst/>
            <a:ahLst/>
            <a:cxnLst/>
            <a:rect l="l" t="t" r="r" b="b"/>
            <a:pathLst>
              <a:path w="568960" h="1948179">
                <a:moveTo>
                  <a:pt x="0" y="1947672"/>
                </a:moveTo>
                <a:lnTo>
                  <a:pt x="568451" y="1947672"/>
                </a:lnTo>
                <a:lnTo>
                  <a:pt x="568451" y="0"/>
                </a:lnTo>
                <a:lnTo>
                  <a:pt x="0" y="0"/>
                </a:lnTo>
                <a:lnTo>
                  <a:pt x="0" y="1947672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45151" y="4254948"/>
            <a:ext cx="228600" cy="1433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25" dirty="0">
                <a:latin typeface="Calibri"/>
                <a:cs typeface="Calibri"/>
              </a:rPr>
              <a:t>Tamper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Registers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75553" y="3996690"/>
            <a:ext cx="568960" cy="1948180"/>
          </a:xfrm>
          <a:custGeom>
            <a:avLst/>
            <a:gdLst/>
            <a:ahLst/>
            <a:cxnLst/>
            <a:rect l="l" t="t" r="r" b="b"/>
            <a:pathLst>
              <a:path w="568960" h="1948179">
                <a:moveTo>
                  <a:pt x="0" y="1947672"/>
                </a:moveTo>
                <a:lnTo>
                  <a:pt x="568451" y="1947672"/>
                </a:lnTo>
                <a:lnTo>
                  <a:pt x="568451" y="0"/>
                </a:lnTo>
                <a:lnTo>
                  <a:pt x="0" y="0"/>
                </a:lnTo>
                <a:lnTo>
                  <a:pt x="0" y="1947672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63640" y="4456505"/>
            <a:ext cx="228600" cy="10293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spc="-12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amper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</a:t>
            </a:r>
            <a:r>
              <a:rPr sz="1600" spc="5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22291" y="3200400"/>
            <a:ext cx="909955" cy="277495"/>
          </a:xfrm>
          <a:prstGeom prst="rect">
            <a:avLst/>
          </a:prstGeom>
          <a:ln w="9144">
            <a:solidFill>
              <a:srgbClr val="385D89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5"/>
              </a:spcBef>
            </a:pPr>
            <a:r>
              <a:rPr sz="1200" spc="-15" dirty="0">
                <a:latin typeface="Calibri"/>
                <a:cs typeface="Calibri"/>
              </a:rPr>
              <a:t>RTC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Battery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8582" y="3533013"/>
            <a:ext cx="1139190" cy="2272030"/>
          </a:xfrm>
          <a:custGeom>
            <a:avLst/>
            <a:gdLst/>
            <a:ahLst/>
            <a:cxnLst/>
            <a:rect l="l" t="t" r="r" b="b"/>
            <a:pathLst>
              <a:path w="1139190" h="2272029">
                <a:moveTo>
                  <a:pt x="77724" y="351028"/>
                </a:moveTo>
                <a:lnTo>
                  <a:pt x="51816" y="350278"/>
                </a:lnTo>
                <a:lnTo>
                  <a:pt x="62103" y="762"/>
                </a:lnTo>
                <a:lnTo>
                  <a:pt x="36195" y="0"/>
                </a:lnTo>
                <a:lnTo>
                  <a:pt x="25895" y="349504"/>
                </a:lnTo>
                <a:lnTo>
                  <a:pt x="0" y="348742"/>
                </a:lnTo>
                <a:lnTo>
                  <a:pt x="36576" y="427482"/>
                </a:lnTo>
                <a:lnTo>
                  <a:pt x="71158" y="363220"/>
                </a:lnTo>
                <a:lnTo>
                  <a:pt x="77724" y="351028"/>
                </a:lnTo>
                <a:close/>
              </a:path>
              <a:path w="1139190" h="2272029">
                <a:moveTo>
                  <a:pt x="1138809" y="2220087"/>
                </a:moveTo>
                <a:lnTo>
                  <a:pt x="900684" y="2220087"/>
                </a:lnTo>
                <a:lnTo>
                  <a:pt x="900684" y="2194179"/>
                </a:lnTo>
                <a:lnTo>
                  <a:pt x="822960" y="2233041"/>
                </a:lnTo>
                <a:lnTo>
                  <a:pt x="900684" y="2271903"/>
                </a:lnTo>
                <a:lnTo>
                  <a:pt x="900684" y="2245995"/>
                </a:lnTo>
                <a:lnTo>
                  <a:pt x="1138809" y="2245995"/>
                </a:lnTo>
                <a:lnTo>
                  <a:pt x="1138809" y="2220087"/>
                </a:lnTo>
                <a:close/>
              </a:path>
              <a:path w="1139190" h="2272029">
                <a:moveTo>
                  <a:pt x="1138809" y="1735455"/>
                </a:moveTo>
                <a:lnTo>
                  <a:pt x="900684" y="1735455"/>
                </a:lnTo>
                <a:lnTo>
                  <a:pt x="900684" y="1709547"/>
                </a:lnTo>
                <a:lnTo>
                  <a:pt x="822960" y="1748409"/>
                </a:lnTo>
                <a:lnTo>
                  <a:pt x="900684" y="1787271"/>
                </a:lnTo>
                <a:lnTo>
                  <a:pt x="900684" y="1761363"/>
                </a:lnTo>
                <a:lnTo>
                  <a:pt x="1138809" y="1761363"/>
                </a:lnTo>
                <a:lnTo>
                  <a:pt x="1138809" y="1735455"/>
                </a:lnTo>
                <a:close/>
              </a:path>
              <a:path w="1139190" h="2272029">
                <a:moveTo>
                  <a:pt x="1138809" y="1215771"/>
                </a:moveTo>
                <a:lnTo>
                  <a:pt x="900684" y="1215771"/>
                </a:lnTo>
                <a:lnTo>
                  <a:pt x="900684" y="1189863"/>
                </a:lnTo>
                <a:lnTo>
                  <a:pt x="822960" y="1228725"/>
                </a:lnTo>
                <a:lnTo>
                  <a:pt x="900684" y="1267587"/>
                </a:lnTo>
                <a:lnTo>
                  <a:pt x="900684" y="1241679"/>
                </a:lnTo>
                <a:lnTo>
                  <a:pt x="1138809" y="1241679"/>
                </a:lnTo>
                <a:lnTo>
                  <a:pt x="1138809" y="1215771"/>
                </a:lnTo>
                <a:close/>
              </a:path>
              <a:path w="1139190" h="2272029">
                <a:moveTo>
                  <a:pt x="1138809" y="659511"/>
                </a:moveTo>
                <a:lnTo>
                  <a:pt x="900684" y="659511"/>
                </a:lnTo>
                <a:lnTo>
                  <a:pt x="900684" y="633603"/>
                </a:lnTo>
                <a:lnTo>
                  <a:pt x="822960" y="672465"/>
                </a:lnTo>
                <a:lnTo>
                  <a:pt x="900684" y="711327"/>
                </a:lnTo>
                <a:lnTo>
                  <a:pt x="900684" y="685419"/>
                </a:lnTo>
                <a:lnTo>
                  <a:pt x="1138809" y="685419"/>
                </a:lnTo>
                <a:lnTo>
                  <a:pt x="1138809" y="65951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61179" y="6069888"/>
            <a:ext cx="712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Secured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Area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87270" y="6656113"/>
            <a:ext cx="168275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Def.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Source: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  <a:hlinkClick r:id="rId2"/>
              </a:rPr>
              <a:t>www.iotone.com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340" y="6426809"/>
            <a:ext cx="7010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13-May-21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8032" y="6517767"/>
            <a:ext cx="3035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 -</a:t>
            </a:r>
            <a:r>
              <a:rPr sz="1200" spc="26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CDAC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Bangalore,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Not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 for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further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circulation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E995D074-20F2-8213-3FED-34E17380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304" y="2145868"/>
            <a:ext cx="8070850" cy="1368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9405" marR="5080" indent="-284734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Challenge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3: </a:t>
            </a:r>
            <a:r>
              <a:rPr sz="4400" b="1" spc="-35" dirty="0">
                <a:solidFill>
                  <a:srgbClr val="000000"/>
                </a:solidFill>
                <a:latin typeface="Calibri"/>
                <a:cs typeface="Calibri"/>
              </a:rPr>
              <a:t>System </a:t>
            </a: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Reliability </a:t>
            </a:r>
            <a:r>
              <a:rPr sz="4400" b="1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4400" b="1" spc="-9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Calibri"/>
                <a:cs typeface="Calibri"/>
              </a:rPr>
              <a:t>Scalability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07794" y="3796576"/>
            <a:ext cx="4203700" cy="119697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69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spc="-25" dirty="0">
                <a:solidFill>
                  <a:srgbClr val="888888"/>
                </a:solidFill>
                <a:latin typeface="Calibri"/>
                <a:cs typeface="Calibri"/>
              </a:rPr>
              <a:t>System</a:t>
            </a:r>
            <a:r>
              <a:rPr sz="3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888888"/>
                </a:solidFill>
                <a:latin typeface="Calibri"/>
                <a:cs typeface="Calibri"/>
              </a:rPr>
              <a:t>Reliability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Font typeface="Wingdings"/>
              <a:buChar char=""/>
              <a:tabLst>
                <a:tab pos="469900" algn="l"/>
              </a:tabLst>
            </a:pPr>
            <a:r>
              <a:rPr sz="3200" spc="-25" dirty="0">
                <a:solidFill>
                  <a:srgbClr val="888888"/>
                </a:solidFill>
                <a:latin typeface="Calibri"/>
                <a:cs typeface="Calibri"/>
              </a:rPr>
              <a:t>Volume</a:t>
            </a:r>
            <a:r>
              <a:rPr sz="3200" spc="-4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3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888888"/>
                </a:solidFill>
                <a:latin typeface="Calibri"/>
                <a:cs typeface="Calibri"/>
              </a:rPr>
              <a:t>Scalability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2EFD2A-AC51-7C44-D162-712176DC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340" y="1139333"/>
            <a:ext cx="11120755" cy="51244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IoT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good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sensors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network.</a:t>
            </a: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All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sensors,</a:t>
            </a:r>
            <a:r>
              <a:rPr sz="2000" spc="1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14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WPAN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Network,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gateway,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internet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connectivity,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Cloud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database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must</a:t>
            </a:r>
            <a:r>
              <a:rPr sz="2000" spc="1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perfect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sync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successful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application.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35" dirty="0">
                <a:latin typeface="Calibri"/>
                <a:cs typeface="Calibri"/>
              </a:rPr>
              <a:t>However,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due</a:t>
            </a:r>
            <a:r>
              <a:rPr sz="2000" spc="-15" dirty="0">
                <a:latin typeface="Calibri"/>
                <a:cs typeface="Calibri"/>
              </a:rPr>
              <a:t> 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practical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field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issues,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 </a:t>
            </a:r>
            <a:r>
              <a:rPr sz="2000" dirty="0">
                <a:latin typeface="Calibri"/>
                <a:cs typeface="Calibri"/>
              </a:rPr>
              <a:t>things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 </a:t>
            </a:r>
            <a:r>
              <a:rPr sz="2000" spc="-5" dirty="0">
                <a:latin typeface="Calibri"/>
                <a:cs typeface="Calibri"/>
              </a:rPr>
              <a:t>connectivity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unreliable.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Also,</a:t>
            </a:r>
            <a:r>
              <a:rPr sz="2000" spc="3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because</a:t>
            </a:r>
            <a:r>
              <a:rPr sz="2000" spc="3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3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lack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constant</a:t>
            </a:r>
            <a:r>
              <a:rPr sz="2000" spc="3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power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source,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devices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may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stop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working</a:t>
            </a:r>
            <a:r>
              <a:rPr sz="2000" spc="3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over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time.</a:t>
            </a:r>
            <a:r>
              <a:rPr sz="2000" spc="3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Thus</a:t>
            </a:r>
            <a:endParaRPr sz="20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making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unreliable.</a:t>
            </a: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sensors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device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designed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under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certain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conditions,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have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limited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shelf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life.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Thus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reliability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depends 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life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sensors.</a:t>
            </a:r>
            <a:endParaRPr sz="20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should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capable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handling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huge</a:t>
            </a:r>
            <a:endParaRPr sz="2000" dirty="0">
              <a:latin typeface="Calibri"/>
              <a:cs typeface="Calibri"/>
            </a:endParaRPr>
          </a:p>
          <a:p>
            <a:pPr marL="355600" marR="5715" indent="-342900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Calibri"/>
                <a:cs typeface="Calibri"/>
              </a:rPr>
              <a:t>To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keep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IoT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</a:t>
            </a:r>
            <a:r>
              <a:rPr sz="2000" spc="1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reliable,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appropriate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fault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tolerance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mechanisms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deployed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system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glitch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free</a:t>
            </a:r>
            <a:r>
              <a:rPr sz="2000" dirty="0">
                <a:latin typeface="Calibri"/>
                <a:cs typeface="Calibri"/>
              </a:rPr>
              <a:t> functioning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high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reliability</a:t>
            </a:r>
            <a:endParaRPr sz="20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Battery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power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backups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20" dirty="0">
                <a:latin typeface="Calibri"/>
                <a:cs typeface="Calibri"/>
              </a:rPr>
              <a:t>gateways.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34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Monitoring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maintenance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sensors.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10" dirty="0">
                <a:latin typeface="Calibri"/>
                <a:cs typeface="Calibri"/>
              </a:rPr>
              <a:t>Fault tolerant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 architectures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topology</a:t>
            </a:r>
            <a:endParaRPr sz="18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1800" spc="-25" dirty="0">
                <a:latin typeface="Calibri"/>
                <a:cs typeface="Calibri"/>
              </a:rPr>
              <a:t>Temporary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caching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connectivity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re-established.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38207" y="360428"/>
            <a:ext cx="5315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Challenges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in</a:t>
            </a:r>
            <a:r>
              <a:rPr spc="-10" dirty="0">
                <a:solidFill>
                  <a:schemeClr val="tx1"/>
                </a:solidFill>
              </a:rPr>
              <a:t> IoT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–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Reliability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FC7A774-1998-4D20-A020-6195C0E3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74403" y="228600"/>
            <a:ext cx="72428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Challenges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in </a:t>
            </a: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–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25" dirty="0">
                <a:solidFill>
                  <a:schemeClr val="tx1"/>
                </a:solidFill>
              </a:rPr>
              <a:t>Volume</a:t>
            </a:r>
            <a:r>
              <a:rPr dirty="0">
                <a:solidFill>
                  <a:schemeClr val="tx1"/>
                </a:solidFill>
              </a:rPr>
              <a:t> &amp;</a:t>
            </a:r>
            <a:r>
              <a:rPr spc="-5" dirty="0">
                <a:solidFill>
                  <a:schemeClr val="tx1"/>
                </a:solidFill>
              </a:rPr>
              <a:t> Scalability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3540" y="877570"/>
            <a:ext cx="11426190" cy="52755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b="1" i="1" spc="-5" dirty="0">
                <a:latin typeface="Calibri"/>
                <a:cs typeface="Calibri"/>
              </a:rPr>
              <a:t>Challenge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i="1" spc="-5" dirty="0">
                <a:latin typeface="Calibri"/>
                <a:cs typeface="Calibri"/>
              </a:rPr>
              <a:t>Bandwidth</a:t>
            </a:r>
            <a:r>
              <a:rPr sz="1800" i="1" spc="9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period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millions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billions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connected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internet.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maintain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quality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service,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required.</a:t>
            </a:r>
            <a:endParaRPr sz="1800">
              <a:latin typeface="Calibri"/>
              <a:cs typeface="Calibri"/>
            </a:endParaRPr>
          </a:p>
          <a:p>
            <a:pPr marL="355600" marR="635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i="1" spc="-10" dirty="0">
                <a:latin typeface="Calibri"/>
                <a:cs typeface="Calibri"/>
              </a:rPr>
              <a:t>Storage</a:t>
            </a:r>
            <a:r>
              <a:rPr sz="1800" i="1" spc="5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billions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devices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shall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generating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trillions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GBs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data.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shall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archived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analytics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insights.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Thus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storage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required.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i="1" spc="-10" dirty="0">
                <a:latin typeface="Calibri"/>
                <a:cs typeface="Calibri"/>
              </a:rPr>
              <a:t>Applications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software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receive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amount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800" b="1" i="1" dirty="0">
                <a:latin typeface="Calibri"/>
                <a:cs typeface="Calibri"/>
              </a:rPr>
              <a:t>Mitigation</a:t>
            </a:r>
            <a:endParaRPr sz="1800">
              <a:latin typeface="Calibri"/>
              <a:cs typeface="Calibri"/>
            </a:endParaRPr>
          </a:p>
          <a:p>
            <a:pPr marL="431800" marR="8255" lvl="1" indent="-342900">
              <a:lnSpc>
                <a:spcPct val="100000"/>
              </a:lnSpc>
              <a:spcBef>
                <a:spcPts val="430"/>
              </a:spcBef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1800" i="1" spc="-5" dirty="0">
                <a:latin typeface="Calibri"/>
                <a:cs typeface="Calibri"/>
              </a:rPr>
              <a:t>Bandwidth</a:t>
            </a:r>
            <a:r>
              <a:rPr sz="1800" i="1" spc="15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1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Over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coming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years,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advent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Wireless</a:t>
            </a:r>
            <a:r>
              <a:rPr sz="1800" spc="1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r>
              <a:rPr sz="1800" spc="1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protocols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larger</a:t>
            </a:r>
            <a:r>
              <a:rPr sz="1800" spc="1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speeds</a:t>
            </a:r>
            <a:r>
              <a:rPr sz="1800" spc="1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bandwidths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evolving.</a:t>
            </a:r>
            <a:endParaRPr sz="1800">
              <a:latin typeface="Calibri"/>
              <a:cs typeface="Calibri"/>
            </a:endParaRPr>
          </a:p>
          <a:p>
            <a:pPr marL="832485" marR="5080" lvl="2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832485" algn="l"/>
                <a:tab pos="833119" algn="l"/>
              </a:tabLst>
            </a:pPr>
            <a:r>
              <a:rPr sz="1500" spc="-5" dirty="0">
                <a:latin typeface="Calibri"/>
                <a:cs typeface="Calibri"/>
              </a:rPr>
              <a:t>The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IoT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devices/gateways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shall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upgraded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able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these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protocols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that</a:t>
            </a:r>
            <a:r>
              <a:rPr sz="1500" spc="8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support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higher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devices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connectivity</a:t>
            </a:r>
            <a:r>
              <a:rPr sz="1500" spc="1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and</a:t>
            </a:r>
            <a:r>
              <a:rPr sz="1500" spc="9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higher</a:t>
            </a:r>
            <a:r>
              <a:rPr sz="1500" spc="9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data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speeds.</a:t>
            </a:r>
            <a:endParaRPr sz="1500">
              <a:latin typeface="Calibri"/>
              <a:cs typeface="Calibri"/>
            </a:endParaRPr>
          </a:p>
          <a:p>
            <a:pPr marL="431800" lvl="1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1800" i="1" spc="-10" dirty="0">
                <a:latin typeface="Calibri"/>
                <a:cs typeface="Calibri"/>
              </a:rPr>
              <a:t>Storage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storage</a:t>
            </a:r>
            <a:r>
              <a:rPr sz="1800" spc="-5" dirty="0">
                <a:latin typeface="Calibri"/>
                <a:cs typeface="Calibri"/>
              </a:rPr>
              <a:t> issue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mitigated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various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levels.</a:t>
            </a:r>
            <a:endParaRPr sz="1800">
              <a:latin typeface="Calibri"/>
              <a:cs typeface="Calibri"/>
            </a:endParaRPr>
          </a:p>
          <a:p>
            <a:pPr marL="832485" lvl="2" indent="-287020">
              <a:lnSpc>
                <a:spcPct val="100000"/>
              </a:lnSpc>
              <a:spcBef>
                <a:spcPts val="385"/>
              </a:spcBef>
              <a:buFont typeface="Arial MT"/>
              <a:buChar char="–"/>
              <a:tabLst>
                <a:tab pos="832485" algn="l"/>
                <a:tab pos="833119" algn="l"/>
              </a:tabLst>
            </a:pPr>
            <a:r>
              <a:rPr sz="1500" spc="-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transmission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packet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should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small, </a:t>
            </a:r>
            <a:r>
              <a:rPr sz="1500" spc="-10" dirty="0">
                <a:latin typeface="Calibri"/>
                <a:cs typeface="Calibri"/>
              </a:rPr>
              <a:t>secure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with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minimal</a:t>
            </a:r>
            <a:r>
              <a:rPr sz="1500" spc="-5" dirty="0">
                <a:latin typeface="Calibri"/>
                <a:cs typeface="Calibri"/>
              </a:rPr>
              <a:t> overheads.</a:t>
            </a:r>
            <a:endParaRPr sz="1500">
              <a:latin typeface="Calibri"/>
              <a:cs typeface="Calibri"/>
            </a:endParaRPr>
          </a:p>
          <a:p>
            <a:pPr marL="832485" lvl="2" indent="-287020">
              <a:lnSpc>
                <a:spcPct val="100000"/>
              </a:lnSpc>
              <a:spcBef>
                <a:spcPts val="360"/>
              </a:spcBef>
              <a:buFont typeface="Arial MT"/>
              <a:buChar char="–"/>
              <a:tabLst>
                <a:tab pos="832485" algn="l"/>
                <a:tab pos="833119" algn="l"/>
              </a:tabLst>
            </a:pPr>
            <a:r>
              <a:rPr sz="1500" spc="-5" dirty="0">
                <a:latin typeface="Calibri"/>
                <a:cs typeface="Calibri"/>
              </a:rPr>
              <a:t>An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appropriate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archival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policy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 </a:t>
            </a:r>
            <a:r>
              <a:rPr sz="1500" spc="-5" dirty="0">
                <a:latin typeface="Calibri"/>
                <a:cs typeface="Calibri"/>
              </a:rPr>
              <a:t>identified.</a:t>
            </a:r>
            <a:endParaRPr sz="1500">
              <a:latin typeface="Calibri"/>
              <a:cs typeface="Calibri"/>
            </a:endParaRPr>
          </a:p>
          <a:p>
            <a:pPr marL="832485" lvl="2" indent="-287020">
              <a:lnSpc>
                <a:spcPct val="100000"/>
              </a:lnSpc>
              <a:spcBef>
                <a:spcPts val="360"/>
              </a:spcBef>
              <a:buFont typeface="Arial MT"/>
              <a:buChar char="–"/>
              <a:tabLst>
                <a:tab pos="832485" algn="l"/>
                <a:tab pos="833119" algn="l"/>
              </a:tabLst>
            </a:pPr>
            <a:r>
              <a:rPr sz="1500" spc="-5" dirty="0">
                <a:latin typeface="Calibri"/>
                <a:cs typeface="Calibri"/>
              </a:rPr>
              <a:t>The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shall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stored </a:t>
            </a:r>
            <a:r>
              <a:rPr sz="1500" spc="-5" dirty="0">
                <a:latin typeface="Calibri"/>
                <a:cs typeface="Calibri"/>
              </a:rPr>
              <a:t>on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cloud</a:t>
            </a:r>
            <a:r>
              <a:rPr sz="1500" spc="-5" dirty="0">
                <a:latin typeface="Calibri"/>
                <a:cs typeface="Calibri"/>
              </a:rPr>
              <a:t> services,</a:t>
            </a:r>
            <a:r>
              <a:rPr sz="1500" spc="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which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store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 </a:t>
            </a:r>
            <a:r>
              <a:rPr sz="1500" spc="-5" dirty="0">
                <a:latin typeface="Calibri"/>
                <a:cs typeface="Calibri"/>
              </a:rPr>
              <a:t>distributed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centres.</a:t>
            </a:r>
            <a:endParaRPr sz="1500">
              <a:latin typeface="Calibri"/>
              <a:cs typeface="Calibri"/>
            </a:endParaRPr>
          </a:p>
          <a:p>
            <a:pPr marL="431800" marR="8890" lvl="1" indent="-34290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1800" i="1" spc="-5" dirty="0">
                <a:latin typeface="Calibri"/>
                <a:cs typeface="Calibri"/>
              </a:rPr>
              <a:t>Applications</a:t>
            </a:r>
            <a:r>
              <a:rPr sz="1800" i="1" spc="229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2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applications</a:t>
            </a:r>
            <a:r>
              <a:rPr sz="1800" spc="25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shall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designed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‘separation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concerns’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philosophy,</a:t>
            </a:r>
            <a:r>
              <a:rPr sz="1800" spc="2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22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2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-5" dirty="0">
                <a:latin typeface="Calibri"/>
                <a:cs typeface="Calibri"/>
              </a:rPr>
              <a:t> single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point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failure.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1094" y="121107"/>
            <a:ext cx="3831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Characteristics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4388" y="1440815"/>
            <a:ext cx="6986905" cy="397637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21005" indent="-408940">
              <a:lnSpc>
                <a:spcPct val="100000"/>
              </a:lnSpc>
              <a:spcBef>
                <a:spcPts val="960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5" dirty="0">
                <a:latin typeface="Calibri"/>
                <a:cs typeface="Calibri"/>
              </a:rPr>
              <a:t>Addressability</a:t>
            </a:r>
            <a:endParaRPr sz="3600" dirty="0">
              <a:latin typeface="Calibri"/>
              <a:cs typeface="Calibri"/>
            </a:endParaRPr>
          </a:p>
          <a:p>
            <a:pPr marL="421005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30" dirty="0">
                <a:latin typeface="Calibri"/>
                <a:cs typeface="Calibri"/>
              </a:rPr>
              <a:t>Event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driven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architecture</a:t>
            </a:r>
            <a:endParaRPr sz="3600" dirty="0">
              <a:latin typeface="Calibri"/>
              <a:cs typeface="Calibri"/>
            </a:endParaRPr>
          </a:p>
          <a:p>
            <a:pPr marL="421005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5" dirty="0">
                <a:latin typeface="Calibri"/>
                <a:cs typeface="Calibri"/>
              </a:rPr>
              <a:t>Ambient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intelligence</a:t>
            </a:r>
            <a:endParaRPr sz="3600" dirty="0">
              <a:latin typeface="Calibri"/>
              <a:cs typeface="Calibri"/>
            </a:endParaRPr>
          </a:p>
          <a:p>
            <a:pPr marL="421005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10" dirty="0">
                <a:latin typeface="Calibri"/>
                <a:cs typeface="Calibri"/>
              </a:rPr>
              <a:t>Complex</a:t>
            </a:r>
            <a:r>
              <a:rPr sz="3600" spc="-35" dirty="0">
                <a:latin typeface="Calibri"/>
                <a:cs typeface="Calibri"/>
              </a:rPr>
              <a:t> system</a:t>
            </a:r>
            <a:endParaRPr sz="3600" dirty="0">
              <a:latin typeface="Calibri"/>
              <a:cs typeface="Calibri"/>
            </a:endParaRPr>
          </a:p>
          <a:p>
            <a:pPr marL="421005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10" dirty="0">
                <a:latin typeface="Calibri"/>
                <a:cs typeface="Calibri"/>
              </a:rPr>
              <a:t>Semantic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sharing</a:t>
            </a:r>
            <a:endParaRPr sz="3600" dirty="0">
              <a:latin typeface="Calibri"/>
              <a:cs typeface="Calibri"/>
            </a:endParaRPr>
          </a:p>
          <a:p>
            <a:pPr marL="421005" indent="-40894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"/>
              <a:tabLst>
                <a:tab pos="421640" algn="l"/>
              </a:tabLst>
            </a:pPr>
            <a:r>
              <a:rPr sz="3600" spc="-20" dirty="0">
                <a:latin typeface="Calibri"/>
                <a:cs typeface="Calibri"/>
              </a:rPr>
              <a:t>Size, </a:t>
            </a:r>
            <a:r>
              <a:rPr sz="3600" dirty="0">
                <a:latin typeface="Calibri"/>
                <a:cs typeface="Calibri"/>
              </a:rPr>
              <a:t>time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and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space</a:t>
            </a:r>
            <a:r>
              <a:rPr sz="3600" spc="-15" dirty="0">
                <a:latin typeface="Calibri"/>
                <a:cs typeface="Calibri"/>
              </a:rPr>
              <a:t> considerations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C6D0FC7-1FB0-8669-E03A-52984FB0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8511" y="9143"/>
            <a:ext cx="2506980" cy="9022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8541" y="123901"/>
            <a:ext cx="199643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chemeClr val="tx1"/>
                </a:solidFill>
              </a:rPr>
              <a:t>R</a:t>
            </a:r>
            <a:r>
              <a:rPr spc="-5" dirty="0">
                <a:solidFill>
                  <a:schemeClr val="tx1"/>
                </a:solidFill>
              </a:rPr>
              <a:t>e</a:t>
            </a:r>
            <a:r>
              <a:rPr spc="-30" dirty="0">
                <a:solidFill>
                  <a:schemeClr val="tx1"/>
                </a:solidFill>
              </a:rPr>
              <a:t>f</a:t>
            </a:r>
            <a:r>
              <a:rPr spc="-5" dirty="0">
                <a:solidFill>
                  <a:schemeClr val="tx1"/>
                </a:solidFill>
              </a:rPr>
              <a:t>erences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901954"/>
            <a:ext cx="10965180" cy="5217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15" dirty="0">
                <a:latin typeface="Calibri"/>
                <a:cs typeface="Calibri"/>
              </a:rPr>
              <a:t>Data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Communication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Networking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by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Forouzan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latin typeface="Calibri"/>
                <a:cs typeface="Calibri"/>
              </a:rPr>
              <a:t>Computer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Networks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by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Andrew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S.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Tanenbaum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https://startupsutras.org/the-iot-stack-the-need-for-an-hourglass-architecture-605326b3c0d9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https://link.springer.com/chapter/10.1007/978-3-642-40403-0_8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https://iotforum.files.wordpress.com/2013/07/iot-a.pdf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http://ijcsse.org/published/volume5/issue8/p1-V5I8.pdf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7"/>
              </a:rPr>
              <a:t>https://www.kaaproject.org/what-is-iot-platform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https://www.rcrwireless.com/20161018/internet-of-things/what-is-an-iot-api-tag6-tag99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9"/>
              </a:rPr>
              <a:t>https://en.wikipedia.org/wiki/Open_API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0"/>
              </a:rPr>
              <a:t>https://iotforum.org/wp-content/uploads/2014/09/120613-IoT-A-ARM-Book-Introduction-v7.pdf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https://iotforum.files.wordpress.com/2013/07/iot-a.pdf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6"/>
              </a:rPr>
              <a:t>http://ijcsse.org/published/volume5/issue8/p1-V5I8.pdf</a:t>
            </a:r>
            <a:endParaRPr sz="1300">
              <a:latin typeface="Calibri"/>
              <a:cs typeface="Calibri"/>
            </a:endParaRPr>
          </a:p>
          <a:p>
            <a:pPr marL="355600" marR="3107055" indent="-342900">
              <a:lnSpc>
                <a:spcPct val="80000"/>
              </a:lnSpc>
              <a:spcBef>
                <a:spcPts val="31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1"/>
              </a:rPr>
              <a:t>http://ilikesqldata.com/wp-content/uploads/2019/05/azurecomcdn.azureedge.netcfb3d8ce-9f24-4049-8683-7- </a:t>
            </a:r>
            <a:r>
              <a:rPr sz="1300" dirty="0">
                <a:solidFill>
                  <a:srgbClr val="0000FF"/>
                </a:solidFill>
                <a:latin typeface="Calibri"/>
                <a:cs typeface="Calibri"/>
                <a:hlinkClick r:id="rId11"/>
              </a:rPr>
              <a:t> </a:t>
            </a: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1"/>
              </a:rPr>
              <a:t>1b5b3a97cb7cc71edbc3cfa3d06a94fd2b954e52.png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2"/>
              </a:rPr>
              <a:t>https://www.researchgate.net/figure/The-framework-of-IoT-Cloud-based-E-healthcare-system_fig1_330121419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3"/>
              </a:rPr>
              <a:t>https://www.eandbsoftware.org/home-surveillance-with-facial-recognition/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4"/>
              </a:rPr>
              <a:t>https://www.arduino.cc/en/Guide/Introduction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15"/>
              </a:rPr>
              <a:t>https://www.xenonstack.com/blog/iot-analytics-platform/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5" dirty="0">
                <a:latin typeface="Calibri"/>
                <a:cs typeface="Calibri"/>
              </a:rPr>
              <a:t>Wikipedia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articles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latin typeface="Calibri"/>
                <a:cs typeface="Calibri"/>
              </a:rPr>
              <a:t>Lightweight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Cryptography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for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Internet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of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Things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Masanobu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Katagi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Shiho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Moriai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Sony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Corporation</a:t>
            </a:r>
            <a:endParaRPr sz="130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3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5" dirty="0">
                <a:latin typeface="Calibri"/>
                <a:cs typeface="Calibri"/>
              </a:rPr>
              <a:t>A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system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for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monitoring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hand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hygiene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compliance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based-on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Internet-of-Things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-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Mert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Bal,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R.</a:t>
            </a:r>
            <a:r>
              <a:rPr sz="1300" spc="29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Abrishambaf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-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Published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2017</a:t>
            </a:r>
            <a:r>
              <a:rPr sz="1300" spc="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-2017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IEEE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International 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Conference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on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Industrial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Technology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(ICIT)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latin typeface="Calibri"/>
                <a:cs typeface="Calibri"/>
              </a:rPr>
              <a:t>Internet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of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Things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–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Hands-ON</a:t>
            </a:r>
            <a:r>
              <a:rPr sz="1300" spc="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Approach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–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Arshdeep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Bahga,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Vijay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madisetti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ts val="140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10" dirty="0">
                <a:latin typeface="Calibri"/>
                <a:cs typeface="Calibri"/>
              </a:rPr>
              <a:t>M.</a:t>
            </a:r>
            <a:r>
              <a:rPr sz="1300" spc="3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Marjani</a:t>
            </a:r>
            <a:r>
              <a:rPr sz="1300" spc="320" dirty="0">
                <a:latin typeface="Calibri"/>
                <a:cs typeface="Calibri"/>
              </a:rPr>
              <a:t> </a:t>
            </a:r>
            <a:r>
              <a:rPr sz="1300" i="1" spc="-5" dirty="0">
                <a:latin typeface="Calibri"/>
                <a:cs typeface="Calibri"/>
              </a:rPr>
              <a:t>et</a:t>
            </a:r>
            <a:r>
              <a:rPr sz="1300" i="1" spc="300" dirty="0">
                <a:latin typeface="Calibri"/>
                <a:cs typeface="Calibri"/>
              </a:rPr>
              <a:t> </a:t>
            </a:r>
            <a:r>
              <a:rPr sz="1300" i="1" spc="-5" dirty="0">
                <a:latin typeface="Calibri"/>
                <a:cs typeface="Calibri"/>
              </a:rPr>
              <a:t>al</a:t>
            </a:r>
            <a:r>
              <a:rPr sz="1300" spc="-5" dirty="0">
                <a:latin typeface="Calibri"/>
                <a:cs typeface="Calibri"/>
              </a:rPr>
              <a:t>.,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"Big</a:t>
            </a:r>
            <a:r>
              <a:rPr sz="1300" spc="30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IoT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Data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Analytics: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Architecture,</a:t>
            </a:r>
            <a:r>
              <a:rPr sz="1300" spc="30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Opportunities,</a:t>
            </a:r>
            <a:r>
              <a:rPr sz="1300" spc="3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and</a:t>
            </a:r>
            <a:r>
              <a:rPr sz="1300" spc="3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Open</a:t>
            </a:r>
            <a:r>
              <a:rPr sz="1300" spc="3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Research</a:t>
            </a:r>
            <a:r>
              <a:rPr sz="1300" spc="3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Challenges,"</a:t>
            </a:r>
            <a:r>
              <a:rPr sz="1300" spc="31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in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i="1" spc="-5" dirty="0">
                <a:latin typeface="Calibri"/>
                <a:cs typeface="Calibri"/>
              </a:rPr>
              <a:t>IEEE</a:t>
            </a:r>
            <a:r>
              <a:rPr sz="1300" i="1" spc="325" dirty="0">
                <a:latin typeface="Calibri"/>
                <a:cs typeface="Calibri"/>
              </a:rPr>
              <a:t> </a:t>
            </a:r>
            <a:r>
              <a:rPr sz="1300" i="1" spc="-10" dirty="0">
                <a:latin typeface="Calibri"/>
                <a:cs typeface="Calibri"/>
              </a:rPr>
              <a:t>Access</a:t>
            </a:r>
            <a:r>
              <a:rPr sz="1300" spc="-10" dirty="0">
                <a:latin typeface="Calibri"/>
                <a:cs typeface="Calibri"/>
              </a:rPr>
              <a:t>,</a:t>
            </a:r>
            <a:r>
              <a:rPr sz="1300" spc="30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vol.</a:t>
            </a:r>
            <a:r>
              <a:rPr sz="1300" spc="31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5,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pp.</a:t>
            </a:r>
            <a:r>
              <a:rPr sz="1300" spc="30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5247-5261,</a:t>
            </a:r>
            <a:r>
              <a:rPr sz="1300" spc="31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2017.</a:t>
            </a:r>
            <a:endParaRPr sz="1300">
              <a:latin typeface="Calibri"/>
              <a:cs typeface="Calibri"/>
            </a:endParaRPr>
          </a:p>
          <a:p>
            <a:pPr marL="355600">
              <a:lnSpc>
                <a:spcPts val="1405"/>
              </a:lnSpc>
            </a:pPr>
            <a:r>
              <a:rPr sz="1300" spc="-5" dirty="0">
                <a:latin typeface="Calibri"/>
                <a:cs typeface="Calibri"/>
              </a:rPr>
              <a:t>doi:</a:t>
            </a:r>
            <a:r>
              <a:rPr sz="1300" spc="-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10.1109/ACCESS.2017.2689040</a:t>
            </a:r>
            <a:endParaRPr sz="1300">
              <a:latin typeface="Calibri"/>
              <a:cs typeface="Calibri"/>
            </a:endParaRPr>
          </a:p>
          <a:p>
            <a:pPr marL="355600" marR="5715" indent="-342900">
              <a:lnSpc>
                <a:spcPct val="80000"/>
              </a:lnSpc>
              <a:spcBef>
                <a:spcPts val="3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300" spc="-5" dirty="0">
                <a:latin typeface="Calibri"/>
                <a:cs typeface="Calibri"/>
              </a:rPr>
              <a:t>da</a:t>
            </a:r>
            <a:r>
              <a:rPr sz="1300" spc="2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Silva,</a:t>
            </a:r>
            <a:r>
              <a:rPr sz="1300" spc="24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A.F.,</a:t>
            </a:r>
            <a:r>
              <a:rPr sz="1300" spc="21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Ohta,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R.L.,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dos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Santos,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M.N.,</a:t>
            </a:r>
            <a:r>
              <a:rPr sz="1300" spc="24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Binotto,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spc="-40" dirty="0">
                <a:latin typeface="Calibri"/>
                <a:cs typeface="Calibri"/>
              </a:rPr>
              <a:t>A.P.,</a:t>
            </a:r>
            <a:r>
              <a:rPr sz="1300" spc="-20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2016.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cloudbased</a:t>
            </a:r>
            <a:r>
              <a:rPr sz="1300" spc="24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architecture</a:t>
            </a:r>
            <a:r>
              <a:rPr sz="1300" spc="22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for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the</a:t>
            </a:r>
            <a:r>
              <a:rPr sz="1300" spc="22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internet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of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things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targeting</a:t>
            </a:r>
            <a:r>
              <a:rPr sz="1300" spc="229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industrial</a:t>
            </a:r>
            <a:r>
              <a:rPr sz="1300" spc="24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devices</a:t>
            </a:r>
            <a:r>
              <a:rPr sz="1300" spc="22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remote </a:t>
            </a:r>
            <a:r>
              <a:rPr sz="1300" spc="-5" dirty="0">
                <a:latin typeface="Calibri"/>
                <a:cs typeface="Calibri"/>
              </a:rPr>
              <a:t> monitoring</a:t>
            </a:r>
            <a:r>
              <a:rPr sz="1300" spc="3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10" dirty="0">
                <a:latin typeface="Calibri"/>
                <a:cs typeface="Calibri"/>
              </a:rPr>
              <a:t>control.</a:t>
            </a:r>
            <a:r>
              <a:rPr sz="1300" spc="1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IFAC-PapersOnLine</a:t>
            </a:r>
            <a:r>
              <a:rPr sz="1300" spc="5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49,</a:t>
            </a:r>
            <a:r>
              <a:rPr sz="1300" spc="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108–113.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FD7EF37-E061-91E1-E6E7-040F8F9B0F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434" y="1685366"/>
            <a:ext cx="524764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5" dirty="0">
                <a:solidFill>
                  <a:srgbClr val="006FC0"/>
                </a:solidFill>
                <a:latin typeface="Calibri"/>
                <a:cs typeface="Calibri"/>
              </a:rPr>
              <a:t>Thank</a:t>
            </a:r>
            <a:r>
              <a:rPr sz="96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9600" b="1" spc="-260" dirty="0">
                <a:solidFill>
                  <a:srgbClr val="006FC0"/>
                </a:solidFill>
                <a:latin typeface="Calibri"/>
                <a:cs typeface="Calibri"/>
              </a:rPr>
              <a:t>You</a:t>
            </a:r>
            <a:endParaRPr sz="96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7158" y="3429000"/>
            <a:ext cx="1257299" cy="1524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07CD798-2C95-8555-65DA-0A681444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61994" y="159207"/>
            <a:ext cx="46685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tx1"/>
                </a:solidFill>
              </a:rPr>
              <a:t>The</a:t>
            </a:r>
            <a:r>
              <a:rPr spc="-2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Challenges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under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340" y="968010"/>
            <a:ext cx="10328275" cy="514413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1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Structural</a:t>
            </a:r>
            <a:r>
              <a:rPr sz="2700" spc="-5" dirty="0">
                <a:latin typeface="Calibri"/>
                <a:cs typeface="Calibri"/>
              </a:rPr>
              <a:t> Aspects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IoT</a:t>
            </a:r>
          </a:p>
          <a:p>
            <a:pPr marL="756285" lvl="1" indent="-287020">
              <a:lnSpc>
                <a:spcPct val="100000"/>
              </a:lnSpc>
              <a:spcBef>
                <a:spcPts val="900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Environmental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Characteristics</a:t>
            </a:r>
            <a:endParaRPr sz="24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35" dirty="0">
                <a:latin typeface="Calibri"/>
                <a:cs typeface="Calibri"/>
              </a:rPr>
              <a:t>Traffic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Characteristics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huge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communication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reliability</a:t>
            </a:r>
            <a:endParaRPr sz="24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20" dirty="0">
                <a:latin typeface="Calibri"/>
                <a:cs typeface="Calibri"/>
              </a:rPr>
              <a:t>Volume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Scalability</a:t>
            </a:r>
            <a:endParaRPr sz="24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Durability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Interoperability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3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20" dirty="0">
                <a:latin typeface="Calibri"/>
                <a:cs typeface="Calibri"/>
              </a:rPr>
              <a:t>Power</a:t>
            </a:r>
            <a:r>
              <a:rPr sz="2700" spc="-25" dirty="0">
                <a:latin typeface="Calibri"/>
                <a:cs typeface="Calibri"/>
              </a:rPr>
              <a:t> system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Energy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harvesting</a:t>
            </a:r>
            <a:endParaRPr sz="27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Security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10" dirty="0">
                <a:latin typeface="Calibri"/>
                <a:cs typeface="Calibri"/>
              </a:rPr>
              <a:t> privacy:</a:t>
            </a:r>
            <a:r>
              <a:rPr sz="2700" spc="-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physical,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connectivity,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data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storage</a:t>
            </a:r>
            <a:endParaRPr sz="27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Managing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15" dirty="0">
                <a:latin typeface="Calibri"/>
                <a:cs typeface="Calibri"/>
              </a:rPr>
              <a:t> fostering rapid</a:t>
            </a:r>
            <a:r>
              <a:rPr sz="2700" spc="-10" dirty="0">
                <a:latin typeface="Calibri"/>
                <a:cs typeface="Calibri"/>
              </a:rPr>
              <a:t> innovation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is a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challenge</a:t>
            </a:r>
            <a:r>
              <a:rPr sz="2700" spc="-25" dirty="0">
                <a:latin typeface="Calibri"/>
                <a:cs typeface="Calibri"/>
              </a:rPr>
              <a:t> for</a:t>
            </a:r>
            <a:r>
              <a:rPr sz="2700" spc="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governments</a:t>
            </a:r>
            <a:endParaRPr sz="27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69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40" dirty="0">
                <a:latin typeface="Calibri"/>
                <a:cs typeface="Calibri"/>
              </a:rPr>
              <a:t>Testing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Multi-Discipline </a:t>
            </a:r>
            <a:r>
              <a:rPr sz="2700" spc="-20" dirty="0">
                <a:latin typeface="Calibri"/>
                <a:cs typeface="Calibri"/>
              </a:rPr>
              <a:t>Systems</a:t>
            </a:r>
            <a:endParaRPr sz="27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9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Absence</a:t>
            </a:r>
            <a:r>
              <a:rPr sz="2700" spc="-3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of</a:t>
            </a:r>
            <a:r>
              <a:rPr sz="2700" spc="-15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governance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and</a:t>
            </a:r>
            <a:r>
              <a:rPr sz="2700" spc="-2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standardization</a:t>
            </a:r>
            <a:endParaRPr sz="2700" dirty="0"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FA010E-A87E-AB08-BAB0-BAE1BA79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9394" y="153085"/>
            <a:ext cx="8166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</a:rPr>
              <a:t>IoT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–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A </a:t>
            </a:r>
            <a:r>
              <a:rPr spc="-5" dirty="0">
                <a:solidFill>
                  <a:schemeClr val="tx1"/>
                </a:solidFill>
              </a:rPr>
              <a:t>convergence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Multiple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30" dirty="0">
                <a:solidFill>
                  <a:schemeClr val="tx1"/>
                </a:solidFill>
              </a:rPr>
              <a:t>Technologies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3378" y="1490560"/>
            <a:ext cx="6490715" cy="445160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798570" y="2419350"/>
            <a:ext cx="8039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Embedded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794497" y="2799410"/>
            <a:ext cx="7194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Wireless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Sensor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49088" y="2978912"/>
            <a:ext cx="6121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7190" y="2676220"/>
            <a:ext cx="8890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1678" y="3385820"/>
            <a:ext cx="49910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MEMS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99990" y="2041651"/>
            <a:ext cx="8699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Networking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2444" y="4017390"/>
            <a:ext cx="1219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Microcontrollers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2295" y="4373117"/>
            <a:ext cx="359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79289" y="3981958"/>
            <a:ext cx="647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Robotics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9525" y="4451984"/>
            <a:ext cx="1170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Wireless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mun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6242" y="3999991"/>
            <a:ext cx="624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68951" y="4901565"/>
            <a:ext cx="8197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859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7F2349C-83A0-631B-C674-6D484551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5029" y="225872"/>
            <a:ext cx="52812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chemeClr val="tx1"/>
                </a:solidFill>
              </a:rPr>
              <a:t>Hourglass</a:t>
            </a:r>
            <a:r>
              <a:rPr spc="-4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Architecture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1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IoT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7841" y="6426809"/>
            <a:ext cx="6926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7670" algn="l"/>
              </a:tabLst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IoT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- 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CD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an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alo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e,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fur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er</a:t>
            </a:r>
            <a:r>
              <a:rPr sz="120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ul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tion	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042" y="1584779"/>
            <a:ext cx="2893264" cy="42982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7984" y="1420367"/>
            <a:ext cx="949452" cy="6522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7984" y="2147316"/>
            <a:ext cx="982980" cy="6278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71971" y="2834639"/>
            <a:ext cx="1110996" cy="66293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967984" y="3587846"/>
            <a:ext cx="1087120" cy="1203960"/>
            <a:chOff x="5967984" y="3587846"/>
            <a:chExt cx="1087120" cy="120396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2569" y="3587846"/>
              <a:ext cx="1082027" cy="5191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7984" y="4040124"/>
              <a:ext cx="880871" cy="75133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67984" y="4843271"/>
            <a:ext cx="944880" cy="6446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00928" y="5740908"/>
            <a:ext cx="1049415" cy="61569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33017" y="927861"/>
            <a:ext cx="4480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492B7"/>
                </a:solidFill>
                <a:latin typeface="Calibri"/>
                <a:cs typeface="Calibri"/>
              </a:rPr>
              <a:t>Sensor</a:t>
            </a:r>
            <a:r>
              <a:rPr sz="2400" spc="-15" dirty="0">
                <a:solidFill>
                  <a:srgbClr val="5492B7"/>
                </a:solidFill>
                <a:latin typeface="Calibri"/>
                <a:cs typeface="Calibri"/>
              </a:rPr>
              <a:t> to</a:t>
            </a:r>
            <a:r>
              <a:rPr sz="2400" spc="-35" dirty="0">
                <a:solidFill>
                  <a:srgbClr val="5492B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492B7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5492B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92B7"/>
                </a:solidFill>
                <a:latin typeface="Calibri"/>
                <a:cs typeface="Calibri"/>
              </a:rPr>
              <a:t>Cloud </a:t>
            </a:r>
            <a:r>
              <a:rPr sz="2400" dirty="0">
                <a:solidFill>
                  <a:srgbClr val="5492B7"/>
                </a:solidFill>
                <a:latin typeface="Calibri"/>
                <a:cs typeface="Calibri"/>
              </a:rPr>
              <a:t>–</a:t>
            </a:r>
            <a:r>
              <a:rPr sz="2400" spc="-20" dirty="0">
                <a:solidFill>
                  <a:srgbClr val="5492B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92B7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5492B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92B7"/>
                </a:solidFill>
                <a:latin typeface="Calibri"/>
                <a:cs typeface="Calibri"/>
              </a:rPr>
              <a:t>IoT</a:t>
            </a:r>
            <a:r>
              <a:rPr sz="2400" spc="-10" dirty="0">
                <a:solidFill>
                  <a:srgbClr val="5492B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5492B7"/>
                </a:solidFill>
                <a:latin typeface="Calibri"/>
                <a:cs typeface="Calibri"/>
              </a:rPr>
              <a:t>Stack!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15029" y="1543558"/>
            <a:ext cx="1223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60" dirty="0">
                <a:latin typeface="Calibri"/>
                <a:cs typeface="Calibri"/>
              </a:rPr>
              <a:t>T</a:t>
            </a:r>
            <a:r>
              <a:rPr sz="1800" b="1" dirty="0">
                <a:latin typeface="Calibri"/>
                <a:cs typeface="Calibri"/>
              </a:rPr>
              <a:t>o</a:t>
            </a:r>
            <a:r>
              <a:rPr sz="1800" b="1" spc="5" dirty="0">
                <a:latin typeface="Calibri"/>
                <a:cs typeface="Calibri"/>
              </a:rPr>
              <a:t>u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dirty="0">
                <a:latin typeface="Calibri"/>
                <a:cs typeface="Calibri"/>
              </a:rPr>
              <a:t>h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P</a:t>
            </a:r>
            <a:r>
              <a:rPr sz="1800" b="1" dirty="0">
                <a:latin typeface="Calibri"/>
                <a:cs typeface="Calibri"/>
              </a:rPr>
              <a:t>oints  &amp;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Interfaces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15029" y="2296795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al</a:t>
            </a:r>
            <a:r>
              <a:rPr sz="1800" b="1" spc="5" dirty="0">
                <a:latin typeface="Calibri"/>
                <a:cs typeface="Calibri"/>
              </a:rPr>
              <a:t>y</a:t>
            </a:r>
            <a:r>
              <a:rPr sz="1800" b="1" dirty="0">
                <a:latin typeface="Calibri"/>
                <a:cs typeface="Calibri"/>
              </a:rPr>
              <a:t>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5029" y="2773807"/>
            <a:ext cx="119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dirty="0">
                <a:latin typeface="Calibri"/>
                <a:cs typeface="Calibri"/>
              </a:rPr>
              <a:t>pli</a:t>
            </a:r>
            <a:r>
              <a:rPr sz="1800" b="1" spc="-5" dirty="0">
                <a:latin typeface="Calibri"/>
                <a:cs typeface="Calibri"/>
              </a:rPr>
              <a:t>c</a:t>
            </a:r>
            <a:r>
              <a:rPr sz="1800" b="1" spc="-25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ti</a:t>
            </a:r>
            <a:r>
              <a:rPr sz="1800" b="1" spc="-10" dirty="0">
                <a:latin typeface="Calibri"/>
                <a:cs typeface="Calibri"/>
              </a:rPr>
              <a:t>on</a:t>
            </a:r>
            <a:r>
              <a:rPr sz="1800" b="1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15029" y="3250819"/>
            <a:ext cx="1222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IoT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Platorms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5029" y="3732657"/>
            <a:ext cx="2173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Data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Ingestion,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device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mgmt,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security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15029" y="4359020"/>
            <a:ext cx="85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15029" y="4836414"/>
            <a:ext cx="121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Connectivity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15029" y="5791606"/>
            <a:ext cx="132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Se</a:t>
            </a:r>
            <a:r>
              <a:rPr sz="1800" b="1" spc="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sor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</a:t>
            </a:r>
            <a:r>
              <a:rPr sz="1800" b="1" spc="5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79640" y="1461262"/>
            <a:ext cx="2059939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WEB/HTTPS,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APIs,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SMS,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IVR,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E-Mail,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Twitter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79640" y="2066670"/>
            <a:ext cx="45561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All </a:t>
            </a:r>
            <a:r>
              <a:rPr sz="1400" spc="-5" dirty="0">
                <a:latin typeface="Calibri"/>
                <a:cs typeface="Calibri"/>
              </a:rPr>
              <a:t>kinds of </a:t>
            </a:r>
            <a:r>
              <a:rPr sz="1400" dirty="0">
                <a:latin typeface="Calibri"/>
                <a:cs typeface="Calibri"/>
              </a:rPr>
              <a:t>Big </a:t>
            </a:r>
            <a:r>
              <a:rPr sz="1400" spc="-10" dirty="0">
                <a:latin typeface="Calibri"/>
                <a:cs typeface="Calibri"/>
              </a:rPr>
              <a:t>Data </a:t>
            </a:r>
            <a:r>
              <a:rPr sz="1400" dirty="0">
                <a:latin typeface="Calibri"/>
                <a:cs typeface="Calibri"/>
              </a:rPr>
              <a:t>Analytics </a:t>
            </a:r>
            <a:r>
              <a:rPr sz="1400" spc="-10" dirty="0">
                <a:latin typeface="Calibri"/>
                <a:cs typeface="Calibri"/>
              </a:rPr>
              <a:t>for different Verticals </a:t>
            </a:r>
            <a:r>
              <a:rPr sz="1400" dirty="0">
                <a:latin typeface="Calibri"/>
                <a:cs typeface="Calibri"/>
              </a:rPr>
              <a:t>&amp; </a:t>
            </a:r>
            <a:r>
              <a:rPr sz="1400" spc="-10" dirty="0">
                <a:latin typeface="Calibri"/>
                <a:cs typeface="Calibri"/>
              </a:rPr>
              <a:t>Different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Applications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79640" y="3061538"/>
            <a:ext cx="460629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End Users, </a:t>
            </a:r>
            <a:r>
              <a:rPr sz="1400" dirty="0">
                <a:latin typeface="Calibri"/>
                <a:cs typeface="Calibri"/>
              </a:rPr>
              <a:t>City </a:t>
            </a:r>
            <a:r>
              <a:rPr sz="1400" spc="-10" dirty="0">
                <a:latin typeface="Calibri"/>
                <a:cs typeface="Calibri"/>
              </a:rPr>
              <a:t>managers,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admin,</a:t>
            </a:r>
            <a:r>
              <a:rPr sz="1400" dirty="0">
                <a:latin typeface="Calibri"/>
                <a:cs typeface="Calibri"/>
              </a:rPr>
              <a:t> Grid</a:t>
            </a:r>
            <a:r>
              <a:rPr sz="1400" spc="-5" dirty="0">
                <a:latin typeface="Calibri"/>
                <a:cs typeface="Calibri"/>
              </a:rPr>
              <a:t> Managers,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traffic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Managers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79640" y="3667125"/>
            <a:ext cx="41363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OpenSource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Platforms,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IBM</a:t>
            </a:r>
            <a:r>
              <a:rPr sz="1400" spc="-10" dirty="0">
                <a:latin typeface="Calibri"/>
                <a:cs typeface="Calibri"/>
              </a:rPr>
              <a:t> Watson,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Microsoft</a:t>
            </a:r>
            <a:r>
              <a:rPr sz="1400" spc="-10" dirty="0">
                <a:latin typeface="Calibri"/>
                <a:cs typeface="Calibri"/>
              </a:rPr>
              <a:t> Azure,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GE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Predix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79640" y="4271848"/>
            <a:ext cx="3753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SmartPhone,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Street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Pole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Router,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LORA </a:t>
            </a:r>
            <a:r>
              <a:rPr sz="1400" spc="-15" dirty="0">
                <a:latin typeface="Calibri"/>
                <a:cs typeface="Calibri"/>
              </a:rPr>
              <a:t>Gateway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79640" y="5004053"/>
            <a:ext cx="410654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BLE, </a:t>
            </a:r>
            <a:r>
              <a:rPr sz="1400" dirty="0">
                <a:latin typeface="Calibri"/>
                <a:cs typeface="Calibri"/>
              </a:rPr>
              <a:t>WiFi, </a:t>
            </a:r>
            <a:r>
              <a:rPr sz="1400" spc="-30" dirty="0">
                <a:latin typeface="Calibri"/>
                <a:cs typeface="Calibri"/>
              </a:rPr>
              <a:t>HART, </a:t>
            </a:r>
            <a:r>
              <a:rPr sz="1400" dirty="0">
                <a:latin typeface="Calibri"/>
                <a:cs typeface="Calibri"/>
              </a:rPr>
              <a:t>CANBUS, </a:t>
            </a:r>
            <a:r>
              <a:rPr sz="1400" spc="-5" dirty="0">
                <a:latin typeface="Calibri"/>
                <a:cs typeface="Calibri"/>
              </a:rPr>
              <a:t>Zigbee, </a:t>
            </a:r>
            <a:r>
              <a:rPr sz="1400" dirty="0">
                <a:latin typeface="Calibri"/>
                <a:cs typeface="Calibri"/>
              </a:rPr>
              <a:t>MBAN, </a:t>
            </a:r>
            <a:r>
              <a:rPr sz="1400" spc="-5" dirty="0">
                <a:latin typeface="Calibri"/>
                <a:cs typeface="Calibri"/>
              </a:rPr>
              <a:t>SubGhzZigbee,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WinSun, Wireless </a:t>
            </a:r>
            <a:r>
              <a:rPr sz="1400" dirty="0">
                <a:latin typeface="Calibri"/>
                <a:cs typeface="Calibri"/>
              </a:rPr>
              <a:t>MBUS, </a:t>
            </a:r>
            <a:r>
              <a:rPr sz="1400" spc="-15" dirty="0">
                <a:latin typeface="Calibri"/>
                <a:cs typeface="Calibri"/>
              </a:rPr>
              <a:t>6LowPAN, </a:t>
            </a:r>
            <a:r>
              <a:rPr sz="1400" spc="-10" dirty="0">
                <a:latin typeface="Calibri"/>
                <a:cs typeface="Calibri"/>
              </a:rPr>
              <a:t>LPWAN-LORA&lt;NB-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IoT,3G/4G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79640" y="5796788"/>
            <a:ext cx="45072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Calibri"/>
                <a:cs typeface="Calibri"/>
              </a:rPr>
              <a:t>Temp,</a:t>
            </a:r>
            <a:r>
              <a:rPr sz="1400" dirty="0">
                <a:latin typeface="Calibri"/>
                <a:cs typeface="Calibri"/>
              </a:rPr>
              <a:t> Motion,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Vital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Signs, </a:t>
            </a:r>
            <a:r>
              <a:rPr sz="1400" spc="-20" dirty="0">
                <a:latin typeface="Calibri"/>
                <a:cs typeface="Calibri"/>
              </a:rPr>
              <a:t>Energy,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Pressure,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Humidity,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Optical,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Image, </a:t>
            </a:r>
            <a:r>
              <a:rPr sz="1400" dirty="0">
                <a:latin typeface="Calibri"/>
                <a:cs typeface="Calibri"/>
              </a:rPr>
              <a:t>Gas,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Water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84D7551C-D242-D3F0-94A1-C4836337F2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6267" y="60959"/>
            <a:ext cx="6106667" cy="902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5917" y="175640"/>
            <a:ext cx="55943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1"/>
                </a:solidFill>
              </a:rPr>
              <a:t>Data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Flow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Across </a:t>
            </a:r>
            <a:r>
              <a:rPr spc="-10" dirty="0">
                <a:solidFill>
                  <a:schemeClr val="tx1"/>
                </a:solidFill>
              </a:rPr>
              <a:t>Layers</a:t>
            </a:r>
            <a:r>
              <a:rPr spc="-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-10" dirty="0">
                <a:solidFill>
                  <a:schemeClr val="tx1"/>
                </a:solidFill>
              </a:rPr>
              <a:t> </a:t>
            </a:r>
            <a:r>
              <a:rPr spc="-15" dirty="0">
                <a:solidFill>
                  <a:schemeClr val="tx1"/>
                </a:solidFill>
              </a:rPr>
              <a:t>IoT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2355" y="1138427"/>
            <a:ext cx="10861675" cy="5649595"/>
            <a:chOff x="562355" y="1138427"/>
            <a:chExt cx="10861675" cy="56495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5" y="4974334"/>
              <a:ext cx="3575304" cy="18135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" y="5001768"/>
              <a:ext cx="3480816" cy="17190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599" y="5001768"/>
              <a:ext cx="3481070" cy="1719580"/>
            </a:xfrm>
            <a:custGeom>
              <a:avLst/>
              <a:gdLst/>
              <a:ahLst/>
              <a:cxnLst/>
              <a:rect l="l" t="t" r="r" b="b"/>
              <a:pathLst>
                <a:path w="3481070" h="1719579">
                  <a:moveTo>
                    <a:pt x="0" y="429767"/>
                  </a:moveTo>
                  <a:lnTo>
                    <a:pt x="429768" y="0"/>
                  </a:lnTo>
                  <a:lnTo>
                    <a:pt x="3480816" y="0"/>
                  </a:lnTo>
                  <a:lnTo>
                    <a:pt x="3480816" y="1289303"/>
                  </a:lnTo>
                  <a:lnTo>
                    <a:pt x="3051048" y="1719071"/>
                  </a:lnTo>
                  <a:lnTo>
                    <a:pt x="0" y="1719071"/>
                  </a:lnTo>
                  <a:lnTo>
                    <a:pt x="0" y="429767"/>
                  </a:lnTo>
                  <a:close/>
                </a:path>
                <a:path w="3481070" h="1719579">
                  <a:moveTo>
                    <a:pt x="0" y="429767"/>
                  </a:moveTo>
                  <a:lnTo>
                    <a:pt x="3051048" y="429767"/>
                  </a:lnTo>
                  <a:lnTo>
                    <a:pt x="3480816" y="0"/>
                  </a:lnTo>
                </a:path>
                <a:path w="3481070" h="1719579">
                  <a:moveTo>
                    <a:pt x="3051048" y="429767"/>
                  </a:moveTo>
                  <a:lnTo>
                    <a:pt x="3051048" y="1719071"/>
                  </a:lnTo>
                </a:path>
              </a:pathLst>
            </a:custGeom>
            <a:ln w="9144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391" y="1138427"/>
              <a:ext cx="5239436" cy="525170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57096" y="5806541"/>
            <a:ext cx="175641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Devices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(Information</a:t>
            </a:r>
            <a:r>
              <a:rPr sz="1400" spc="2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gathering)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2355" y="3637788"/>
            <a:ext cx="3575685" cy="1813560"/>
            <a:chOff x="562355" y="3637788"/>
            <a:chExt cx="3575685" cy="18135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5" y="3637788"/>
              <a:ext cx="3575304" cy="1813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9" y="3665220"/>
              <a:ext cx="3480816" cy="17190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9599" y="3665220"/>
              <a:ext cx="3481070" cy="1719580"/>
            </a:xfrm>
            <a:custGeom>
              <a:avLst/>
              <a:gdLst/>
              <a:ahLst/>
              <a:cxnLst/>
              <a:rect l="l" t="t" r="r" b="b"/>
              <a:pathLst>
                <a:path w="3481070" h="1719579">
                  <a:moveTo>
                    <a:pt x="0" y="429767"/>
                  </a:moveTo>
                  <a:lnTo>
                    <a:pt x="429768" y="0"/>
                  </a:lnTo>
                  <a:lnTo>
                    <a:pt x="3480816" y="0"/>
                  </a:lnTo>
                  <a:lnTo>
                    <a:pt x="3480816" y="1289303"/>
                  </a:lnTo>
                  <a:lnTo>
                    <a:pt x="3051048" y="1719071"/>
                  </a:lnTo>
                  <a:lnTo>
                    <a:pt x="0" y="1719071"/>
                  </a:lnTo>
                  <a:lnTo>
                    <a:pt x="0" y="429767"/>
                  </a:lnTo>
                  <a:close/>
                </a:path>
                <a:path w="3481070" h="1719579">
                  <a:moveTo>
                    <a:pt x="0" y="429767"/>
                  </a:moveTo>
                  <a:lnTo>
                    <a:pt x="3051048" y="429767"/>
                  </a:lnTo>
                  <a:lnTo>
                    <a:pt x="3480816" y="0"/>
                  </a:lnTo>
                </a:path>
                <a:path w="3481070" h="1719579">
                  <a:moveTo>
                    <a:pt x="3051048" y="429767"/>
                  </a:moveTo>
                  <a:lnTo>
                    <a:pt x="3051048" y="1719071"/>
                  </a:lnTo>
                </a:path>
              </a:pathLst>
            </a:custGeom>
            <a:ln w="9144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8288" y="4469129"/>
            <a:ext cx="2491740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Network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 </a:t>
            </a:r>
            <a:r>
              <a:rPr sz="1800" spc="-10" dirty="0">
                <a:latin typeface="Calibri"/>
                <a:cs typeface="Calibri"/>
              </a:rPr>
              <a:t>Communication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latin typeface="Calibri"/>
                <a:cs typeface="Calibri"/>
              </a:rPr>
              <a:t>(Data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Transmission)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2355" y="2299716"/>
            <a:ext cx="3575685" cy="1815464"/>
            <a:chOff x="562355" y="2299716"/>
            <a:chExt cx="3575685" cy="1815464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" y="2299716"/>
              <a:ext cx="3575304" cy="18150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599" y="2327148"/>
              <a:ext cx="3480816" cy="17205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9599" y="2327148"/>
              <a:ext cx="3481070" cy="1720850"/>
            </a:xfrm>
            <a:custGeom>
              <a:avLst/>
              <a:gdLst/>
              <a:ahLst/>
              <a:cxnLst/>
              <a:rect l="l" t="t" r="r" b="b"/>
              <a:pathLst>
                <a:path w="3481070" h="1720850">
                  <a:moveTo>
                    <a:pt x="0" y="430149"/>
                  </a:moveTo>
                  <a:lnTo>
                    <a:pt x="430149" y="0"/>
                  </a:lnTo>
                  <a:lnTo>
                    <a:pt x="3480816" y="0"/>
                  </a:lnTo>
                  <a:lnTo>
                    <a:pt x="3480816" y="1290446"/>
                  </a:lnTo>
                  <a:lnTo>
                    <a:pt x="3050666" y="1720595"/>
                  </a:lnTo>
                  <a:lnTo>
                    <a:pt x="0" y="1720595"/>
                  </a:lnTo>
                  <a:lnTo>
                    <a:pt x="0" y="430149"/>
                  </a:lnTo>
                  <a:close/>
                </a:path>
                <a:path w="3481070" h="1720850">
                  <a:moveTo>
                    <a:pt x="0" y="430149"/>
                  </a:moveTo>
                  <a:lnTo>
                    <a:pt x="3050666" y="430149"/>
                  </a:lnTo>
                  <a:lnTo>
                    <a:pt x="3480816" y="0"/>
                  </a:lnTo>
                </a:path>
                <a:path w="3481070" h="1720850">
                  <a:moveTo>
                    <a:pt x="3050666" y="430149"/>
                  </a:moveTo>
                  <a:lnTo>
                    <a:pt x="3050666" y="1720595"/>
                  </a:lnTo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09600" y="2757297"/>
            <a:ext cx="3051175" cy="1290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Times New Roman"/>
              <a:cs typeface="Times New Roman"/>
            </a:endParaRPr>
          </a:p>
          <a:p>
            <a:pPr marL="45593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Information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62355" y="963167"/>
            <a:ext cx="3575685" cy="1813560"/>
            <a:chOff x="562355" y="963167"/>
            <a:chExt cx="3575685" cy="181356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5" y="963167"/>
              <a:ext cx="3575303" cy="18135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599" y="990599"/>
              <a:ext cx="3480816" cy="17190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09599" y="990599"/>
              <a:ext cx="3481070" cy="1719580"/>
            </a:xfrm>
            <a:custGeom>
              <a:avLst/>
              <a:gdLst/>
              <a:ahLst/>
              <a:cxnLst/>
              <a:rect l="l" t="t" r="r" b="b"/>
              <a:pathLst>
                <a:path w="3481070" h="1719580">
                  <a:moveTo>
                    <a:pt x="0" y="429767"/>
                  </a:moveTo>
                  <a:lnTo>
                    <a:pt x="429768" y="0"/>
                  </a:lnTo>
                  <a:lnTo>
                    <a:pt x="3480816" y="0"/>
                  </a:lnTo>
                  <a:lnTo>
                    <a:pt x="3480816" y="1289303"/>
                  </a:lnTo>
                  <a:lnTo>
                    <a:pt x="3051048" y="1719072"/>
                  </a:lnTo>
                  <a:lnTo>
                    <a:pt x="0" y="1719072"/>
                  </a:lnTo>
                  <a:lnTo>
                    <a:pt x="0" y="429767"/>
                  </a:lnTo>
                  <a:close/>
                </a:path>
                <a:path w="3481070" h="1719580">
                  <a:moveTo>
                    <a:pt x="0" y="429767"/>
                  </a:moveTo>
                  <a:lnTo>
                    <a:pt x="3051048" y="429767"/>
                  </a:lnTo>
                  <a:lnTo>
                    <a:pt x="3480816" y="0"/>
                  </a:lnTo>
                </a:path>
                <a:path w="3481070" h="1719580">
                  <a:moveTo>
                    <a:pt x="3051048" y="429767"/>
                  </a:moveTo>
                  <a:lnTo>
                    <a:pt x="3051048" y="1719072"/>
                  </a:lnTo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9600" y="1420367"/>
            <a:ext cx="3051175" cy="128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49403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Integrated</a:t>
            </a:r>
            <a:r>
              <a:rPr sz="1800" spc="-10" dirty="0">
                <a:latin typeface="Calibri"/>
                <a:cs typeface="Calibri"/>
              </a:rPr>
              <a:t> 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41647" y="1223772"/>
            <a:ext cx="2192020" cy="5023485"/>
            <a:chOff x="4041647" y="1223772"/>
            <a:chExt cx="2192020" cy="502348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9747" y="1223772"/>
              <a:ext cx="2118360" cy="9403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6991" y="1254252"/>
              <a:ext cx="2022348" cy="8336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26991" y="1254252"/>
              <a:ext cx="2022475" cy="833755"/>
            </a:xfrm>
            <a:custGeom>
              <a:avLst/>
              <a:gdLst/>
              <a:ahLst/>
              <a:cxnLst/>
              <a:rect l="l" t="t" r="r" b="b"/>
              <a:pathLst>
                <a:path w="2022475" h="833755">
                  <a:moveTo>
                    <a:pt x="0" y="208407"/>
                  </a:moveTo>
                  <a:lnTo>
                    <a:pt x="1605534" y="208407"/>
                  </a:lnTo>
                  <a:lnTo>
                    <a:pt x="1605534" y="0"/>
                  </a:lnTo>
                  <a:lnTo>
                    <a:pt x="2022348" y="416813"/>
                  </a:lnTo>
                  <a:lnTo>
                    <a:pt x="1605534" y="833627"/>
                  </a:lnTo>
                  <a:lnTo>
                    <a:pt x="1605534" y="625221"/>
                  </a:lnTo>
                  <a:lnTo>
                    <a:pt x="0" y="625221"/>
                  </a:lnTo>
                  <a:lnTo>
                    <a:pt x="0" y="208407"/>
                  </a:lnTo>
                  <a:close/>
                </a:path>
              </a:pathLst>
            </a:custGeom>
            <a:ln w="9143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1647" y="2426208"/>
              <a:ext cx="2191512" cy="9403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8891" y="2456688"/>
              <a:ext cx="2095500" cy="83362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88891" y="2456688"/>
              <a:ext cx="2095500" cy="833755"/>
            </a:xfrm>
            <a:custGeom>
              <a:avLst/>
              <a:gdLst/>
              <a:ahLst/>
              <a:cxnLst/>
              <a:rect l="l" t="t" r="r" b="b"/>
              <a:pathLst>
                <a:path w="2095500" h="833754">
                  <a:moveTo>
                    <a:pt x="0" y="208407"/>
                  </a:moveTo>
                  <a:lnTo>
                    <a:pt x="1678686" y="208407"/>
                  </a:lnTo>
                  <a:lnTo>
                    <a:pt x="1678686" y="0"/>
                  </a:lnTo>
                  <a:lnTo>
                    <a:pt x="2095500" y="416813"/>
                  </a:lnTo>
                  <a:lnTo>
                    <a:pt x="1678686" y="833627"/>
                  </a:lnTo>
                  <a:lnTo>
                    <a:pt x="1678686" y="625221"/>
                  </a:lnTo>
                  <a:lnTo>
                    <a:pt x="0" y="625221"/>
                  </a:lnTo>
                  <a:lnTo>
                    <a:pt x="0" y="208407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78223" y="3863339"/>
              <a:ext cx="2154936" cy="94030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5467" y="3893820"/>
              <a:ext cx="2058924" cy="83362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25467" y="3893820"/>
              <a:ext cx="2059305" cy="833755"/>
            </a:xfrm>
            <a:custGeom>
              <a:avLst/>
              <a:gdLst/>
              <a:ahLst/>
              <a:cxnLst/>
              <a:rect l="l" t="t" r="r" b="b"/>
              <a:pathLst>
                <a:path w="2059304" h="833754">
                  <a:moveTo>
                    <a:pt x="0" y="208406"/>
                  </a:moveTo>
                  <a:lnTo>
                    <a:pt x="1642110" y="208406"/>
                  </a:lnTo>
                  <a:lnTo>
                    <a:pt x="1642110" y="0"/>
                  </a:lnTo>
                  <a:lnTo>
                    <a:pt x="2058924" y="416813"/>
                  </a:lnTo>
                  <a:lnTo>
                    <a:pt x="1642110" y="833627"/>
                  </a:lnTo>
                  <a:lnTo>
                    <a:pt x="1642110" y="625220"/>
                  </a:lnTo>
                  <a:lnTo>
                    <a:pt x="0" y="625220"/>
                  </a:lnTo>
                  <a:lnTo>
                    <a:pt x="0" y="208406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49267" y="5306568"/>
              <a:ext cx="2183891" cy="9403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96511" y="5337048"/>
              <a:ext cx="2087879" cy="8336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096511" y="5337048"/>
              <a:ext cx="2087880" cy="833755"/>
            </a:xfrm>
            <a:custGeom>
              <a:avLst/>
              <a:gdLst/>
              <a:ahLst/>
              <a:cxnLst/>
              <a:rect l="l" t="t" r="r" b="b"/>
              <a:pathLst>
                <a:path w="2087879" h="833754">
                  <a:moveTo>
                    <a:pt x="0" y="208406"/>
                  </a:moveTo>
                  <a:lnTo>
                    <a:pt x="1671065" y="208406"/>
                  </a:lnTo>
                  <a:lnTo>
                    <a:pt x="1671065" y="0"/>
                  </a:lnTo>
                  <a:lnTo>
                    <a:pt x="2087879" y="416813"/>
                  </a:lnTo>
                  <a:lnTo>
                    <a:pt x="1671065" y="833627"/>
                  </a:lnTo>
                  <a:lnTo>
                    <a:pt x="1671065" y="625220"/>
                  </a:lnTo>
                  <a:lnTo>
                    <a:pt x="0" y="625220"/>
                  </a:lnTo>
                  <a:lnTo>
                    <a:pt x="0" y="208406"/>
                  </a:lnTo>
                  <a:close/>
                </a:path>
              </a:pathLst>
            </a:custGeom>
            <a:ln w="9144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688340" y="6464985"/>
            <a:ext cx="7010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1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IoT -</a:t>
            </a:r>
            <a:r>
              <a:rPr spc="260" dirty="0"/>
              <a:t> </a:t>
            </a:r>
            <a:r>
              <a:rPr spc="-10" dirty="0"/>
              <a:t>CDAC</a:t>
            </a:r>
            <a:r>
              <a:rPr spc="-5" dirty="0"/>
              <a:t> Bangalore,</a:t>
            </a:r>
            <a:r>
              <a:rPr spc="-25" dirty="0"/>
              <a:t> </a:t>
            </a:r>
            <a:r>
              <a:rPr dirty="0"/>
              <a:t>Not</a:t>
            </a:r>
            <a:r>
              <a:rPr spc="-10" dirty="0"/>
              <a:t> for</a:t>
            </a:r>
            <a:r>
              <a:rPr spc="-20" dirty="0"/>
              <a:t> </a:t>
            </a:r>
            <a:r>
              <a:rPr dirty="0"/>
              <a:t>further</a:t>
            </a:r>
            <a:r>
              <a:rPr spc="-35" dirty="0"/>
              <a:t> </a:t>
            </a:r>
            <a:r>
              <a:rPr spc="-5" dirty="0"/>
              <a:t>circulation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E30C01C6-AA96-5F39-4BCF-D5D8389700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633870" cy="8596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4453</TotalTime>
  <Words>3467</Words>
  <Application>Microsoft Office PowerPoint</Application>
  <PresentationFormat>Custom</PresentationFormat>
  <Paragraphs>778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The IoT Goal: Complete Ubiquity</vt:lpstr>
      <vt:lpstr>Characteristics of IoT</vt:lpstr>
      <vt:lpstr>The Challenges under IoT</vt:lpstr>
      <vt:lpstr>IoT – A convergence of Multiple Technologies</vt:lpstr>
      <vt:lpstr>Hourglass Architecture of IoT</vt:lpstr>
      <vt:lpstr>Data Flow Across Layers of IoT</vt:lpstr>
      <vt:lpstr>Data Flow: Sensing/ Actuation</vt:lpstr>
      <vt:lpstr>Data Flow: Network/Communication</vt:lpstr>
      <vt:lpstr>Data Flow: Information Processing</vt:lpstr>
      <vt:lpstr>Data Flow: Integrated Applications</vt:lpstr>
      <vt:lpstr>Putting all together: IoT from an Embedded Engineer Perspective</vt:lpstr>
      <vt:lpstr>How to use IoT for Solving the problems of  COVID-19 Pandemic?</vt:lpstr>
      <vt:lpstr>Problem 1 - Asset Management - Medicines</vt:lpstr>
      <vt:lpstr>Problem 2 – Remote Patient Monitoring</vt:lpstr>
      <vt:lpstr>Slide 18</vt:lpstr>
      <vt:lpstr>IoT Reference Model &amp; Reference  Architecture</vt:lpstr>
      <vt:lpstr>Need for a Reference Model &amp; Reference Architecture</vt:lpstr>
      <vt:lpstr>Slide 21</vt:lpstr>
      <vt:lpstr>IoT-A: Aims &amp; Objectives</vt:lpstr>
      <vt:lpstr>IoT Reference Model</vt:lpstr>
      <vt:lpstr>IoT Reference Architecture</vt:lpstr>
      <vt:lpstr>IoT ARM &amp; Reference-Architecture dependencies and Influences</vt:lpstr>
      <vt:lpstr>IoT ARM &amp;Reference-Architecture dependencies and Influences</vt:lpstr>
      <vt:lpstr>The THING Architecture</vt:lpstr>
      <vt:lpstr>Slide 28</vt:lpstr>
      <vt:lpstr>The THING Architecture: Processor Module</vt:lpstr>
      <vt:lpstr>Slide 30</vt:lpstr>
      <vt:lpstr>INDUS-IoT Kit</vt:lpstr>
      <vt:lpstr>INDUS-IoT Kit</vt:lpstr>
      <vt:lpstr>Raspberry Pi Board</vt:lpstr>
      <vt:lpstr>IoT Network Architecture</vt:lpstr>
      <vt:lpstr>Multiple protocols for IoT</vt:lpstr>
      <vt:lpstr>Wireless Protocols for IoT</vt:lpstr>
      <vt:lpstr>Wireless Protocols for IoT</vt:lpstr>
      <vt:lpstr>The Gateway General Architecture</vt:lpstr>
      <vt:lpstr>Application Programming Interface (API)</vt:lpstr>
      <vt:lpstr>Slide 40</vt:lpstr>
      <vt:lpstr>Summarizing IoT Concepts</vt:lpstr>
      <vt:lpstr>Challenges in IoT</vt:lpstr>
      <vt:lpstr>Characteristics of IoT device</vt:lpstr>
      <vt:lpstr>         Security</vt:lpstr>
      <vt:lpstr>Attacks on IoT systems</vt:lpstr>
      <vt:lpstr>Physical Security - Tamper Detection in IoT Devices</vt:lpstr>
      <vt:lpstr>Challenge 3: System Reliability and  Scalability</vt:lpstr>
      <vt:lpstr>Challenges in IoT – Reliability</vt:lpstr>
      <vt:lpstr>Challenges in IoT – Volume &amp; Scalability</vt:lpstr>
      <vt:lpstr>References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energy efficient Security Framework for Internet of Things</dc:title>
  <dc:creator>Windows User</dc:creator>
  <cp:lastModifiedBy>Bharat Bansode</cp:lastModifiedBy>
  <cp:revision>17</cp:revision>
  <dcterms:created xsi:type="dcterms:W3CDTF">2023-09-26T05:59:19Z</dcterms:created>
  <dcterms:modified xsi:type="dcterms:W3CDTF">2024-01-11T10:32:14Z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2023-09-26T00:00:00Z</vt:filetime>
  </property>
</Properties>
</file>